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3" r:id="rId9"/>
    <p:sldId id="264" r:id="rId10"/>
    <p:sldId id="268" r:id="rId11"/>
    <p:sldId id="269" r:id="rId12"/>
  </p:sldIdLst>
  <p:sldSz cx="18288000" cy="10287000"/>
  <p:notesSz cx="6858000" cy="9144000"/>
  <p:embeddedFontLst>
    <p:embeddedFont>
      <p:font typeface="Arial Bold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4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HN" noProof="0" dirty="0"/>
          </a:p>
        </p:txBody>
      </p:sp>
      <p:grpSp>
        <p:nvGrpSpPr>
          <p:cNvPr id="3" name="Titulo"/>
          <p:cNvGrpSpPr/>
          <p:nvPr/>
        </p:nvGrpSpPr>
        <p:grpSpPr>
          <a:xfrm>
            <a:off x="0" y="1359099"/>
            <a:ext cx="13038665" cy="2123056"/>
            <a:chOff x="0" y="0"/>
            <a:chExt cx="14591109" cy="28307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91109" cy="2830742"/>
            </a:xfrm>
            <a:custGeom>
              <a:avLst/>
              <a:gdLst/>
              <a:ahLst/>
              <a:cxnLst/>
              <a:rect l="l" t="t" r="r" b="b"/>
              <a:pathLst>
                <a:path w="14591109" h="2830742">
                  <a:moveTo>
                    <a:pt x="0" y="0"/>
                  </a:moveTo>
                  <a:lnTo>
                    <a:pt x="14591109" y="0"/>
                  </a:lnTo>
                  <a:lnTo>
                    <a:pt x="14591109" y="2830742"/>
                  </a:lnTo>
                  <a:lnTo>
                    <a:pt x="0" y="2830742"/>
                  </a:lnTo>
                  <a:close/>
                </a:path>
              </a:pathLst>
            </a:custGeom>
            <a:solidFill>
              <a:srgbClr val="5E17EB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4591109" cy="28497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577"/>
                </a:lnSpc>
              </a:pPr>
              <a:r>
                <a:rPr lang="es-HN" sz="72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Lenguajes de Programación </a:t>
              </a:r>
            </a:p>
            <a:p>
              <a:pPr algn="ctr">
                <a:lnSpc>
                  <a:spcPts val="6937"/>
                </a:lnSpc>
              </a:pPr>
              <a:r>
                <a:rPr lang="es-HN" sz="72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 su Clasificación</a:t>
              </a:r>
            </a:p>
          </p:txBody>
        </p:sp>
      </p:grpSp>
      <p:grpSp>
        <p:nvGrpSpPr>
          <p:cNvPr id="6" name="Autores"/>
          <p:cNvGrpSpPr/>
          <p:nvPr/>
        </p:nvGrpSpPr>
        <p:grpSpPr>
          <a:xfrm>
            <a:off x="992237" y="4097983"/>
            <a:ext cx="10773215" cy="4239285"/>
            <a:chOff x="0" y="0"/>
            <a:chExt cx="14364286" cy="5652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64286" cy="5652380"/>
            </a:xfrm>
            <a:custGeom>
              <a:avLst/>
              <a:gdLst/>
              <a:ahLst/>
              <a:cxnLst/>
              <a:rect l="l" t="t" r="r" b="b"/>
              <a:pathLst>
                <a:path w="14364286" h="5652380">
                  <a:moveTo>
                    <a:pt x="0" y="0"/>
                  </a:moveTo>
                  <a:lnTo>
                    <a:pt x="14364286" y="0"/>
                  </a:lnTo>
                  <a:lnTo>
                    <a:pt x="14364286" y="5652380"/>
                  </a:lnTo>
                  <a:lnTo>
                    <a:pt x="0" y="56523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0"/>
              <a:ext cx="14364286" cy="55571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96"/>
                </a:lnSpc>
              </a:pPr>
              <a:r>
                <a:rPr lang="es-HN" sz="48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Autores:</a:t>
              </a:r>
            </a:p>
            <a:p>
              <a:pPr algn="l">
                <a:lnSpc>
                  <a:spcPts val="3559"/>
                </a:lnSpc>
              </a:pPr>
              <a:endParaRPr lang="es-HN" sz="48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3322"/>
                </a:lnSpc>
              </a:pPr>
              <a:r>
                <a:rPr lang="es-HN" sz="42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Anner</a:t>
              </a:r>
              <a:r>
                <a:rPr lang="es-HN" sz="42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Jair Reyes </a:t>
              </a:r>
              <a:r>
                <a:rPr lang="es-HN" sz="42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Tróchez</a:t>
              </a:r>
              <a:endParaRPr lang="es-HN" sz="42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3322"/>
                </a:lnSpc>
              </a:pPr>
              <a:endParaRPr lang="es-HN" sz="42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3322"/>
                </a:lnSpc>
              </a:pPr>
              <a:r>
                <a:rPr lang="es-HN" sz="42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Josué Alejandro Montúfar </a:t>
              </a:r>
              <a:r>
                <a:rPr lang="es-HN" sz="42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Zúniga</a:t>
              </a:r>
              <a:endParaRPr lang="es-HN" sz="42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3322"/>
                </a:lnSpc>
              </a:pPr>
              <a:endParaRPr lang="es-HN" sz="42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3322"/>
                </a:lnSpc>
              </a:pPr>
              <a:r>
                <a:rPr lang="es-HN" sz="42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Luis José Ramos Sarmiento</a:t>
              </a:r>
            </a:p>
            <a:p>
              <a:pPr algn="l">
                <a:lnSpc>
                  <a:spcPts val="3322"/>
                </a:lnSpc>
              </a:pPr>
              <a:endParaRPr lang="es-HN" sz="42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l">
                <a:lnSpc>
                  <a:spcPts val="3325"/>
                </a:lnSpc>
              </a:pPr>
              <a:r>
                <a:rPr lang="es-HN" sz="42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Paola </a:t>
              </a:r>
              <a:r>
                <a:rPr lang="es-HN" sz="42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Michelt</a:t>
              </a:r>
              <a:r>
                <a:rPr lang="es-HN" sz="42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Rivera </a:t>
              </a:r>
              <a:r>
                <a:rPr lang="es-HN" sz="42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Sabillón</a:t>
              </a:r>
              <a:endParaRPr lang="es-HN" sz="42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Freeform 12" descr="Lenguajes de programación: qué son y cómo funcionan |"/>
          <p:cNvSpPr/>
          <p:nvPr/>
        </p:nvSpPr>
        <p:spPr>
          <a:xfrm>
            <a:off x="13038666" y="0"/>
            <a:ext cx="5249334" cy="10287000"/>
          </a:xfrm>
          <a:custGeom>
            <a:avLst/>
            <a:gdLst/>
            <a:ahLst/>
            <a:cxnLst/>
            <a:rect l="l" t="t" r="r" b="b"/>
            <a:pathLst>
              <a:path w="5249334" h="10287000">
                <a:moveTo>
                  <a:pt x="0" y="0"/>
                </a:moveTo>
                <a:lnTo>
                  <a:pt x="5249334" y="0"/>
                </a:lnTo>
                <a:lnTo>
                  <a:pt x="52493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251" r="-92699"/>
            </a:stretch>
          </a:blipFill>
        </p:spPr>
        <p:txBody>
          <a:bodyPr/>
          <a:lstStyle/>
          <a:p>
            <a:endParaRPr lang="es-HN" noProof="0" dirty="0"/>
          </a:p>
        </p:txBody>
      </p:sp>
      <p:sp>
        <p:nvSpPr>
          <p:cNvPr id="13" name="Lenguaje">
            <a:extLst>
              <a:ext uri="{FF2B5EF4-FFF2-40B4-BE49-F238E27FC236}">
                <a16:creationId xmlns:a16="http://schemas.microsoft.com/office/drawing/2014/main" id="{4715978C-F1E2-4B5B-8948-968EF1473CEA}"/>
              </a:ext>
            </a:extLst>
          </p:cNvPr>
          <p:cNvSpPr txBox="1"/>
          <p:nvPr/>
        </p:nvSpPr>
        <p:spPr>
          <a:xfrm>
            <a:off x="992237" y="3924300"/>
            <a:ext cx="10773215" cy="41678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25000"/>
              </a:lnSpc>
            </a:pPr>
            <a:r>
              <a:rPr lang="es-HN" sz="44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s-HN" sz="4400" b="1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s-HN" sz="44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idioma artificial diseñado para expresar operaciones que pueden ser llevadas a cabo por máquinas como las computadoras.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F7886-144E-8BB1-3640-EB2CAD02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Hilera">
            <a:extLst>
              <a:ext uri="{FF2B5EF4-FFF2-40B4-BE49-F238E27FC236}">
                <a16:creationId xmlns:a16="http://schemas.microsoft.com/office/drawing/2014/main" id="{CE6BFB14-34F6-9ED5-B310-41FA55F667F4}"/>
              </a:ext>
            </a:extLst>
          </p:cNvPr>
          <p:cNvGrpSpPr/>
          <p:nvPr/>
        </p:nvGrpSpPr>
        <p:grpSpPr>
          <a:xfrm>
            <a:off x="8214723" y="1562100"/>
            <a:ext cx="28575" cy="9000000"/>
            <a:chOff x="0" y="0"/>
            <a:chExt cx="38100" cy="9346407"/>
          </a:xfrm>
          <a:solidFill>
            <a:srgbClr val="0070C0"/>
          </a:solidFill>
        </p:grpSpPr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A91459F8-7776-49D4-72D8-6352B55940D5}"/>
                </a:ext>
              </a:extLst>
            </p:cNvPr>
            <p:cNvSpPr/>
            <p:nvPr/>
          </p:nvSpPr>
          <p:spPr>
            <a:xfrm>
              <a:off x="0" y="0"/>
              <a:ext cx="38100" cy="9346438"/>
            </a:xfrm>
            <a:custGeom>
              <a:avLst/>
              <a:gdLst/>
              <a:ahLst/>
              <a:cxnLst/>
              <a:rect l="l" t="t" r="r" b="b"/>
              <a:pathLst>
                <a:path w="38100" h="9346438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327388"/>
                  </a:lnTo>
                  <a:cubicBezTo>
                    <a:pt x="38100" y="9337929"/>
                    <a:pt x="29591" y="9346438"/>
                    <a:pt x="19050" y="9346438"/>
                  </a:cubicBezTo>
                  <a:cubicBezTo>
                    <a:pt x="8509" y="9346438"/>
                    <a:pt x="0" y="9337929"/>
                    <a:pt x="0" y="9327388"/>
                  </a:cubicBezTo>
                  <a:close/>
                </a:path>
              </a:pathLst>
            </a:cu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txBody>
            <a:bodyPr/>
            <a:lstStyle/>
            <a:p>
              <a:endParaRPr lang="es-HN" noProof="0" dirty="0"/>
            </a:p>
          </p:txBody>
        </p:sp>
      </p:grpSp>
      <p:grpSp>
        <p:nvGrpSpPr>
          <p:cNvPr id="56" name="Nivel medio">
            <a:extLst>
              <a:ext uri="{FF2B5EF4-FFF2-40B4-BE49-F238E27FC236}">
                <a16:creationId xmlns:a16="http://schemas.microsoft.com/office/drawing/2014/main" id="{8B3D5F51-B737-77B6-B881-A140402EB1B1}"/>
              </a:ext>
            </a:extLst>
          </p:cNvPr>
          <p:cNvGrpSpPr/>
          <p:nvPr/>
        </p:nvGrpSpPr>
        <p:grpSpPr>
          <a:xfrm>
            <a:off x="7854196" y="2019300"/>
            <a:ext cx="9900404" cy="1043225"/>
            <a:chOff x="7854197" y="4234697"/>
            <a:chExt cx="9900404" cy="1043225"/>
          </a:xfrm>
        </p:grpSpPr>
        <p:sp>
          <p:nvSpPr>
            <p:cNvPr id="68" name="TextBox 8">
              <a:extLst>
                <a:ext uri="{FF2B5EF4-FFF2-40B4-BE49-F238E27FC236}">
                  <a16:creationId xmlns:a16="http://schemas.microsoft.com/office/drawing/2014/main" id="{1FA7ECA4-FDAC-A149-8DAC-CCC2CA57D816}"/>
                </a:ext>
              </a:extLst>
            </p:cNvPr>
            <p:cNvSpPr txBox="1"/>
            <p:nvPr/>
          </p:nvSpPr>
          <p:spPr>
            <a:xfrm>
              <a:off x="8771632" y="4234697"/>
              <a:ext cx="8982969" cy="1043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Los lenguajes de programación se clasifican  según su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nivel, paradigma y ejecución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.</a:t>
              </a:r>
            </a:p>
          </p:txBody>
        </p: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5F816081-7096-0ED0-A69C-21FA58BB1B8B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64" name="TextBox 35">
              <a:extLst>
                <a:ext uri="{FF2B5EF4-FFF2-40B4-BE49-F238E27FC236}">
                  <a16:creationId xmlns:a16="http://schemas.microsoft.com/office/drawing/2014/main" id="{2762938E-799D-634D-F449-68CD25219344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419" sz="3600" b="1" spc="-10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  <a:endParaRPr lang="es-HN" sz="3600" b="1" spc="-100" noProof="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sp>
        <p:nvSpPr>
          <p:cNvPr id="2" name="Titulo">
            <a:extLst>
              <a:ext uri="{FF2B5EF4-FFF2-40B4-BE49-F238E27FC236}">
                <a16:creationId xmlns:a16="http://schemas.microsoft.com/office/drawing/2014/main" id="{0752BA4A-DF73-32F7-BCAA-47A286B0F645}"/>
              </a:ext>
            </a:extLst>
          </p:cNvPr>
          <p:cNvSpPr txBox="1"/>
          <p:nvPr/>
        </p:nvSpPr>
        <p:spPr>
          <a:xfrm>
            <a:off x="7845563" y="838944"/>
            <a:ext cx="9447164" cy="31615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6937"/>
              </a:lnSpc>
            </a:pPr>
            <a:r>
              <a:rPr lang="es-HN" sz="6600" b="1" noProof="0" dirty="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Conclusiones</a:t>
            </a:r>
          </a:p>
        </p:txBody>
      </p:sp>
      <p:grpSp>
        <p:nvGrpSpPr>
          <p:cNvPr id="3" name="Group 63">
            <a:extLst>
              <a:ext uri="{FF2B5EF4-FFF2-40B4-BE49-F238E27FC236}">
                <a16:creationId xmlns:a16="http://schemas.microsoft.com/office/drawing/2014/main" id="{2F994CE0-7906-B33A-3B87-CE33FE04E364}"/>
              </a:ext>
            </a:extLst>
          </p:cNvPr>
          <p:cNvGrpSpPr/>
          <p:nvPr/>
        </p:nvGrpSpPr>
        <p:grpSpPr>
          <a:xfrm>
            <a:off x="0" y="0"/>
            <a:ext cx="6858000" cy="10287000"/>
            <a:chOff x="0" y="0"/>
            <a:chExt cx="782767" cy="1174150"/>
          </a:xfrm>
        </p:grpSpPr>
        <p:sp>
          <p:nvSpPr>
            <p:cNvPr id="4" name="Freeform 64">
              <a:extLst>
                <a:ext uri="{FF2B5EF4-FFF2-40B4-BE49-F238E27FC236}">
                  <a16:creationId xmlns:a16="http://schemas.microsoft.com/office/drawing/2014/main" id="{E3A1CCCE-44D9-F747-071B-40E4604A8825}"/>
                </a:ext>
              </a:extLst>
            </p:cNvPr>
            <p:cNvSpPr/>
            <p:nvPr/>
          </p:nvSpPr>
          <p:spPr>
            <a:xfrm>
              <a:off x="0" y="0"/>
              <a:ext cx="782767" cy="1174150"/>
            </a:xfrm>
            <a:custGeom>
              <a:avLst/>
              <a:gdLst/>
              <a:ahLst/>
              <a:cxnLst/>
              <a:rect l="l" t="t" r="r" b="b"/>
              <a:pathLst>
                <a:path w="782767" h="1174150">
                  <a:moveTo>
                    <a:pt x="0" y="0"/>
                  </a:moveTo>
                  <a:lnTo>
                    <a:pt x="782767" y="0"/>
                  </a:lnTo>
                  <a:lnTo>
                    <a:pt x="782767" y="1174150"/>
                  </a:lnTo>
                  <a:lnTo>
                    <a:pt x="0" y="1174150"/>
                  </a:lnTo>
                  <a:close/>
                </a:path>
              </a:pathLst>
            </a:custGeom>
            <a:blipFill>
              <a:blip r:embed="rId2"/>
              <a:stretch>
                <a:fillRect l="-62570" r="-62570"/>
              </a:stretch>
            </a:blipFill>
          </p:spPr>
          <p:txBody>
            <a:bodyPr/>
            <a:lstStyle/>
            <a:p>
              <a:endParaRPr lang="es-HN" noProof="0" dirty="0"/>
            </a:p>
          </p:txBody>
        </p:sp>
      </p:grpSp>
      <p:grpSp>
        <p:nvGrpSpPr>
          <p:cNvPr id="98" name="Nivel medio">
            <a:extLst>
              <a:ext uri="{FF2B5EF4-FFF2-40B4-BE49-F238E27FC236}">
                <a16:creationId xmlns:a16="http://schemas.microsoft.com/office/drawing/2014/main" id="{A001DEB3-CEEF-58F5-1422-4F57357D5D01}"/>
              </a:ext>
            </a:extLst>
          </p:cNvPr>
          <p:cNvGrpSpPr/>
          <p:nvPr/>
        </p:nvGrpSpPr>
        <p:grpSpPr>
          <a:xfrm>
            <a:off x="7854196" y="4152900"/>
            <a:ext cx="9900404" cy="1043225"/>
            <a:chOff x="7854197" y="4234697"/>
            <a:chExt cx="9900404" cy="1043225"/>
          </a:xfrm>
        </p:grpSpPr>
        <p:sp>
          <p:nvSpPr>
            <p:cNvPr id="99" name="TextBox 8">
              <a:extLst>
                <a:ext uri="{FF2B5EF4-FFF2-40B4-BE49-F238E27FC236}">
                  <a16:creationId xmlns:a16="http://schemas.microsoft.com/office/drawing/2014/main" id="{C85ADD73-5EE7-1328-EF35-503F2173C4A2}"/>
                </a:ext>
              </a:extLst>
            </p:cNvPr>
            <p:cNvSpPr txBox="1"/>
            <p:nvPr/>
          </p:nvSpPr>
          <p:spPr>
            <a:xfrm>
              <a:off x="8771632" y="4234697"/>
              <a:ext cx="8982969" cy="1043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La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elección del lenguaje 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depende del problema a resolver y recursos disponibles.</a:t>
              </a:r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9E5429F-E595-982E-2754-49EBD0AAE9E4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01" name="TextBox 35">
              <a:extLst>
                <a:ext uri="{FF2B5EF4-FFF2-40B4-BE49-F238E27FC236}">
                  <a16:creationId xmlns:a16="http://schemas.microsoft.com/office/drawing/2014/main" id="{711942C6-7F95-830E-D5D8-788CAC93EE8F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419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  <a:endParaRPr lang="es-HN" sz="3600" b="1" spc="-100" noProof="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02" name="Nivel medio">
            <a:extLst>
              <a:ext uri="{FF2B5EF4-FFF2-40B4-BE49-F238E27FC236}">
                <a16:creationId xmlns:a16="http://schemas.microsoft.com/office/drawing/2014/main" id="{48B5741F-5043-4CA6-46F2-5858AE5CB76D}"/>
              </a:ext>
            </a:extLst>
          </p:cNvPr>
          <p:cNvGrpSpPr/>
          <p:nvPr/>
        </p:nvGrpSpPr>
        <p:grpSpPr>
          <a:xfrm>
            <a:off x="7845563" y="6362700"/>
            <a:ext cx="9900404" cy="1043225"/>
            <a:chOff x="7854197" y="4234697"/>
            <a:chExt cx="9900404" cy="1043225"/>
          </a:xfrm>
        </p:grpSpPr>
        <p:sp>
          <p:nvSpPr>
            <p:cNvPr id="103" name="TextBox 8">
              <a:extLst>
                <a:ext uri="{FF2B5EF4-FFF2-40B4-BE49-F238E27FC236}">
                  <a16:creationId xmlns:a16="http://schemas.microsoft.com/office/drawing/2014/main" id="{5953F1FF-48EA-7853-51CD-AC9798981FB7}"/>
                </a:ext>
              </a:extLst>
            </p:cNvPr>
            <p:cNvSpPr txBox="1"/>
            <p:nvPr/>
          </p:nvSpPr>
          <p:spPr>
            <a:xfrm>
              <a:off x="8771632" y="4234697"/>
              <a:ext cx="8982969" cy="1043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Algunos lenguajes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son más adecuados 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para ciertas tareas que otros.</a:t>
              </a:r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72D27137-5223-C4EB-8978-BED91FE4D929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05" name="TextBox 35">
              <a:extLst>
                <a:ext uri="{FF2B5EF4-FFF2-40B4-BE49-F238E27FC236}">
                  <a16:creationId xmlns:a16="http://schemas.microsoft.com/office/drawing/2014/main" id="{F067F2C6-FD26-EB91-2802-D4E25E348735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419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  <a:endParaRPr lang="es-HN" sz="3600" b="1" spc="-100" noProof="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06" name="Nivel medio">
            <a:extLst>
              <a:ext uri="{FF2B5EF4-FFF2-40B4-BE49-F238E27FC236}">
                <a16:creationId xmlns:a16="http://schemas.microsoft.com/office/drawing/2014/main" id="{C346A53F-28FD-2276-5364-A3102FAF586B}"/>
              </a:ext>
            </a:extLst>
          </p:cNvPr>
          <p:cNvGrpSpPr/>
          <p:nvPr/>
        </p:nvGrpSpPr>
        <p:grpSpPr>
          <a:xfrm>
            <a:off x="7854196" y="8572500"/>
            <a:ext cx="9900404" cy="1043225"/>
            <a:chOff x="7854197" y="4234697"/>
            <a:chExt cx="9900404" cy="1043225"/>
          </a:xfrm>
        </p:grpSpPr>
        <p:sp>
          <p:nvSpPr>
            <p:cNvPr id="107" name="TextBox 8">
              <a:extLst>
                <a:ext uri="{FF2B5EF4-FFF2-40B4-BE49-F238E27FC236}">
                  <a16:creationId xmlns:a16="http://schemas.microsoft.com/office/drawing/2014/main" id="{3DCD5A06-8178-C210-BEF5-0BB7C4A8107C}"/>
                </a:ext>
              </a:extLst>
            </p:cNvPr>
            <p:cNvSpPr txBox="1"/>
            <p:nvPr/>
          </p:nvSpPr>
          <p:spPr>
            <a:xfrm>
              <a:off x="8771632" y="4234697"/>
              <a:ext cx="8982969" cy="1043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El aprendizaje de diferentes lenguajes amplía las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habilidades del programador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 Bold"/>
                </a:rPr>
                <a:t>.</a:t>
              </a:r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08A731CF-D5C2-2B58-CF85-376B46F6428C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09" name="TextBox 35">
              <a:extLst>
                <a:ext uri="{FF2B5EF4-FFF2-40B4-BE49-F238E27FC236}">
                  <a16:creationId xmlns:a16="http://schemas.microsoft.com/office/drawing/2014/main" id="{3FC7AEC7-93DB-C672-687B-BC914065838B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419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  <a:endParaRPr lang="es-HN" sz="3600" b="1" spc="-100" noProof="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1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029CB1A-5B3F-A8A5-4E67-F20E1B9EBE1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A543CEC5-CFCA-E95A-8471-F06AC299A167}"/>
              </a:ext>
            </a:extLst>
          </p:cNvPr>
          <p:cNvSpPr/>
          <p:nvPr/>
        </p:nvSpPr>
        <p:spPr>
          <a:xfrm>
            <a:off x="1885950" y="-2114550"/>
            <a:ext cx="14516100" cy="14516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E892FD3-C04B-4512-9B02-C9759AE768B8}"/>
              </a:ext>
            </a:extLst>
          </p:cNvPr>
          <p:cNvSpPr txBox="1"/>
          <p:nvPr/>
        </p:nvSpPr>
        <p:spPr>
          <a:xfrm>
            <a:off x="2624668" y="3237564"/>
            <a:ext cx="13038665" cy="38118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lang="es-HN" sz="9600" b="1" noProof="0" dirty="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¡Gracias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70185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o">
            <a:extLst>
              <a:ext uri="{FF2B5EF4-FFF2-40B4-BE49-F238E27FC236}">
                <a16:creationId xmlns:a16="http://schemas.microsoft.com/office/drawing/2014/main" id="{15B5D6F7-DDFD-4CE5-AA87-4FB9415940F1}"/>
              </a:ext>
            </a:extLst>
          </p:cNvPr>
          <p:cNvSpPr/>
          <p:nvPr/>
        </p:nvSpPr>
        <p:spPr>
          <a:xfrm>
            <a:off x="0" y="0"/>
            <a:ext cx="685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noProof="0" dirty="0"/>
          </a:p>
        </p:txBody>
      </p:sp>
      <p:sp>
        <p:nvSpPr>
          <p:cNvPr id="5" name="Titulo"/>
          <p:cNvSpPr txBox="1"/>
          <p:nvPr/>
        </p:nvSpPr>
        <p:spPr>
          <a:xfrm>
            <a:off x="7845563" y="3562722"/>
            <a:ext cx="9447164" cy="316155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6937"/>
              </a:lnSpc>
            </a:pPr>
            <a:r>
              <a:rPr lang="es-HN" sz="6600" b="1" noProof="0" dirty="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rPr>
              <a:t>Lenguajes de Programación según su Nivel</a:t>
            </a:r>
          </a:p>
        </p:txBody>
      </p:sp>
      <p:sp>
        <p:nvSpPr>
          <p:cNvPr id="54" name="Bajo nivel 2">
            <a:extLst>
              <a:ext uri="{FF2B5EF4-FFF2-40B4-BE49-F238E27FC236}">
                <a16:creationId xmlns:a16="http://schemas.microsoft.com/office/drawing/2014/main" id="{9C6E3937-06BE-461D-9288-8E6DF0389936}"/>
              </a:ext>
            </a:extLst>
          </p:cNvPr>
          <p:cNvSpPr txBox="1"/>
          <p:nvPr/>
        </p:nvSpPr>
        <p:spPr>
          <a:xfrm>
            <a:off x="8771632" y="4841230"/>
            <a:ext cx="8220967" cy="25392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71500" indent="-5715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20000"/>
              </a:lnSpc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20000"/>
              </a:lnSpc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20000"/>
              </a:lnSpc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indent="-5715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Ejemplos: Lenguaje máquina y lenguaje ensamblador.</a:t>
            </a:r>
          </a:p>
          <a:p>
            <a:pPr marL="571500" indent="-5715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Bajo Nivel">
            <a:extLst>
              <a:ext uri="{FF2B5EF4-FFF2-40B4-BE49-F238E27FC236}">
                <a16:creationId xmlns:a16="http://schemas.microsoft.com/office/drawing/2014/main" id="{2A6BC3A1-0C2C-4ACA-B6F9-B99D6EE80F67}"/>
              </a:ext>
            </a:extLst>
          </p:cNvPr>
          <p:cNvGrpSpPr/>
          <p:nvPr/>
        </p:nvGrpSpPr>
        <p:grpSpPr>
          <a:xfrm>
            <a:off x="529687" y="767569"/>
            <a:ext cx="16462912" cy="8743013"/>
            <a:chOff x="529687" y="767569"/>
            <a:chExt cx="16462912" cy="8743013"/>
          </a:xfrm>
        </p:grpSpPr>
        <p:grpSp>
          <p:nvGrpSpPr>
            <p:cNvPr id="6" name="Group 6"/>
            <p:cNvGrpSpPr/>
            <p:nvPr/>
          </p:nvGrpSpPr>
          <p:grpSpPr>
            <a:xfrm>
              <a:off x="8771632" y="4342508"/>
              <a:ext cx="3544044" cy="722627"/>
              <a:chOff x="0" y="0"/>
              <a:chExt cx="4725392" cy="96350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725392" cy="786892"/>
              </a:xfrm>
              <a:custGeom>
                <a:avLst/>
                <a:gdLst/>
                <a:ahLst/>
                <a:cxnLst/>
                <a:rect l="l" t="t" r="r" b="b"/>
                <a:pathLst>
                  <a:path w="4725392" h="786892">
                    <a:moveTo>
                      <a:pt x="0" y="0"/>
                    </a:moveTo>
                    <a:lnTo>
                      <a:pt x="4725392" y="0"/>
                    </a:lnTo>
                    <a:lnTo>
                      <a:pt x="4725392" y="786892"/>
                    </a:lnTo>
                    <a:lnTo>
                      <a:pt x="0" y="7868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s-HN" noProof="0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90885"/>
                <a:ext cx="4725392" cy="872617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4000"/>
                  </a:lnSpc>
                </a:pPr>
                <a:r>
                  <a:rPr lang="es-HN" sz="4400" b="1" noProof="0" dirty="0">
                    <a:solidFill>
                      <a:srgbClr val="00206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Bajo Nivel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8771632" y="4955530"/>
              <a:ext cx="8220967" cy="2424954"/>
              <a:chOff x="0" y="0"/>
              <a:chExt cx="4879578" cy="323327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879579" cy="3233272"/>
              </a:xfrm>
              <a:custGeom>
                <a:avLst/>
                <a:gdLst/>
                <a:ahLst/>
                <a:cxnLst/>
                <a:rect l="l" t="t" r="r" b="b"/>
                <a:pathLst>
                  <a:path w="4879579" h="3233272">
                    <a:moveTo>
                      <a:pt x="0" y="0"/>
                    </a:moveTo>
                    <a:lnTo>
                      <a:pt x="4879579" y="0"/>
                    </a:lnTo>
                    <a:lnTo>
                      <a:pt x="4879579" y="3233272"/>
                    </a:lnTo>
                    <a:lnTo>
                      <a:pt x="0" y="32332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s-HN" noProof="0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52400"/>
                <a:ext cx="4879578" cy="3385672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marL="571500" indent="-5715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1500" indent="-5715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s-HN" sz="3600" noProof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Sus instrucciones ejercen un control directo sobre el </a:t>
                </a:r>
                <a:r>
                  <a:rPr lang="es-HN" sz="3600" b="1" noProof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hardware</a:t>
                </a:r>
                <a:r>
                  <a:rPr lang="es-HN" sz="3600" noProof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. </a:t>
                </a:r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pic>
          <p:nvPicPr>
            <p:cNvPr id="1028" name="Picture 4" descr="La importancia del código binario en nuestro día a día » ExtraConfidencial">
              <a:extLst>
                <a:ext uri="{FF2B5EF4-FFF2-40B4-BE49-F238E27FC236}">
                  <a16:creationId xmlns:a16="http://schemas.microsoft.com/office/drawing/2014/main" id="{85E64E15-7E6B-4C6C-8370-A62DC712D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688" y="767569"/>
              <a:ext cx="5798623" cy="361393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Ensamblador?, ¿Lenguaje maquina?, Escribiendo un Hola mundo 🔥 | by Jimmy  Vasquez | Medium">
              <a:extLst>
                <a:ext uri="{FF2B5EF4-FFF2-40B4-BE49-F238E27FC236}">
                  <a16:creationId xmlns:a16="http://schemas.microsoft.com/office/drawing/2014/main" id="{404A8018-812C-4587-8C8A-2BA4289D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687" y="5067300"/>
              <a:ext cx="5798623" cy="4443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3"/>
            <p:cNvGrpSpPr/>
            <p:nvPr/>
          </p:nvGrpSpPr>
          <p:grpSpPr>
            <a:xfrm>
              <a:off x="7967006" y="4259963"/>
              <a:ext cx="567394" cy="968425"/>
              <a:chOff x="-40376" y="0"/>
              <a:chExt cx="601293" cy="102628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60917" cy="816733"/>
              </a:xfrm>
              <a:custGeom>
                <a:avLst/>
                <a:gdLst/>
                <a:ahLst/>
                <a:cxnLst/>
                <a:rect l="l" t="t" r="r" b="b"/>
                <a:pathLst>
                  <a:path w="560917" h="816733">
                    <a:moveTo>
                      <a:pt x="0" y="0"/>
                    </a:moveTo>
                    <a:lnTo>
                      <a:pt x="560917" y="0"/>
                    </a:lnTo>
                    <a:lnTo>
                      <a:pt x="560917" y="816733"/>
                    </a:lnTo>
                    <a:lnTo>
                      <a:pt x="0" y="816733"/>
                    </a:lnTo>
                    <a:close/>
                  </a:path>
                </a:pathLst>
              </a:custGeom>
              <a:solidFill>
                <a:srgbClr val="4393FF">
                  <a:alpha val="0"/>
                </a:srgbClr>
              </a:solidFill>
            </p:spPr>
            <p:txBody>
              <a:bodyPr/>
              <a:lstStyle/>
              <a:p>
                <a:endParaRPr lang="es-HN" noProof="0" dirty="0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-40376" y="209551"/>
                <a:ext cx="560917" cy="81673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ctr">
                  <a:lnSpc>
                    <a:spcPts val="3312"/>
                  </a:lnSpc>
                </a:pPr>
                <a:r>
                  <a:rPr lang="es-HN" sz="3600" b="1" spc="-100" noProof="0" dirty="0">
                    <a:solidFill>
                      <a:srgbClr val="FFFFFF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1</a:t>
                </a:r>
              </a:p>
            </p:txBody>
          </p:sp>
        </p:grpSp>
      </p:grpSp>
      <p:grpSp>
        <p:nvGrpSpPr>
          <p:cNvPr id="56" name="Nivel medio">
            <a:extLst>
              <a:ext uri="{FF2B5EF4-FFF2-40B4-BE49-F238E27FC236}">
                <a16:creationId xmlns:a16="http://schemas.microsoft.com/office/drawing/2014/main" id="{6A6D391A-4302-4AAE-A299-4EF51E083DB1}"/>
              </a:ext>
            </a:extLst>
          </p:cNvPr>
          <p:cNvGrpSpPr/>
          <p:nvPr/>
        </p:nvGrpSpPr>
        <p:grpSpPr>
          <a:xfrm>
            <a:off x="7854196" y="4234697"/>
            <a:ext cx="9138404" cy="3145787"/>
            <a:chOff x="7854197" y="4234697"/>
            <a:chExt cx="9138404" cy="3145787"/>
          </a:xfrm>
        </p:grpSpPr>
        <p:grpSp>
          <p:nvGrpSpPr>
            <p:cNvPr id="57" name="Group 6">
              <a:extLst>
                <a:ext uri="{FF2B5EF4-FFF2-40B4-BE49-F238E27FC236}">
                  <a16:creationId xmlns:a16="http://schemas.microsoft.com/office/drawing/2014/main" id="{36BBA24A-960A-41AA-B9EA-8306C759769B}"/>
                </a:ext>
              </a:extLst>
            </p:cNvPr>
            <p:cNvGrpSpPr/>
            <p:nvPr/>
          </p:nvGrpSpPr>
          <p:grpSpPr>
            <a:xfrm>
              <a:off x="8771632" y="4342508"/>
              <a:ext cx="3544044" cy="722627"/>
              <a:chOff x="0" y="0"/>
              <a:chExt cx="4725392" cy="963502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CC25195C-7447-42B4-A5D6-4F74662D01C7}"/>
                  </a:ext>
                </a:extLst>
              </p:cNvPr>
              <p:cNvSpPr/>
              <p:nvPr/>
            </p:nvSpPr>
            <p:spPr>
              <a:xfrm>
                <a:off x="0" y="0"/>
                <a:ext cx="4725392" cy="786892"/>
              </a:xfrm>
              <a:custGeom>
                <a:avLst/>
                <a:gdLst/>
                <a:ahLst/>
                <a:cxnLst/>
                <a:rect l="l" t="t" r="r" b="b"/>
                <a:pathLst>
                  <a:path w="4725392" h="786892">
                    <a:moveTo>
                      <a:pt x="0" y="0"/>
                    </a:moveTo>
                    <a:lnTo>
                      <a:pt x="4725392" y="0"/>
                    </a:lnTo>
                    <a:lnTo>
                      <a:pt x="4725392" y="786892"/>
                    </a:lnTo>
                    <a:lnTo>
                      <a:pt x="0" y="7868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s-HN" noProof="0" dirty="0"/>
              </a:p>
            </p:txBody>
          </p:sp>
          <p:sp>
            <p:nvSpPr>
              <p:cNvPr id="68" name="TextBox 8">
                <a:extLst>
                  <a:ext uri="{FF2B5EF4-FFF2-40B4-BE49-F238E27FC236}">
                    <a16:creationId xmlns:a16="http://schemas.microsoft.com/office/drawing/2014/main" id="{8ACF2EF6-E4E4-41DA-9532-8499C49992A1}"/>
                  </a:ext>
                </a:extLst>
              </p:cNvPr>
              <p:cNvSpPr txBox="1"/>
              <p:nvPr/>
            </p:nvSpPr>
            <p:spPr>
              <a:xfrm>
                <a:off x="0" y="90885"/>
                <a:ext cx="4725392" cy="872617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4000"/>
                  </a:lnSpc>
                </a:pPr>
                <a:r>
                  <a:rPr lang="es-HN" sz="4400" b="1" noProof="0" dirty="0">
                    <a:solidFill>
                      <a:srgbClr val="00206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Medio Nivel</a:t>
                </a:r>
              </a:p>
            </p:txBody>
          </p:sp>
        </p:grpSp>
        <p:grpSp>
          <p:nvGrpSpPr>
            <p:cNvPr id="58" name="Group 9">
              <a:extLst>
                <a:ext uri="{FF2B5EF4-FFF2-40B4-BE49-F238E27FC236}">
                  <a16:creationId xmlns:a16="http://schemas.microsoft.com/office/drawing/2014/main" id="{284C10E2-6A2D-4215-B54C-52D718EF514B}"/>
                </a:ext>
              </a:extLst>
            </p:cNvPr>
            <p:cNvGrpSpPr/>
            <p:nvPr/>
          </p:nvGrpSpPr>
          <p:grpSpPr>
            <a:xfrm>
              <a:off x="8763001" y="4841230"/>
              <a:ext cx="8229600" cy="2539254"/>
              <a:chOff x="-5123" y="-152400"/>
              <a:chExt cx="4884702" cy="3385672"/>
            </a:xfrm>
          </p:grpSpPr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27648AED-4962-45BC-A9E7-B2BF06A7C0DD}"/>
                  </a:ext>
                </a:extLst>
              </p:cNvPr>
              <p:cNvSpPr/>
              <p:nvPr/>
            </p:nvSpPr>
            <p:spPr>
              <a:xfrm>
                <a:off x="0" y="0"/>
                <a:ext cx="4879579" cy="3233272"/>
              </a:xfrm>
              <a:custGeom>
                <a:avLst/>
                <a:gdLst/>
                <a:ahLst/>
                <a:cxnLst/>
                <a:rect l="l" t="t" r="r" b="b"/>
                <a:pathLst>
                  <a:path w="4879579" h="3233272">
                    <a:moveTo>
                      <a:pt x="0" y="0"/>
                    </a:moveTo>
                    <a:lnTo>
                      <a:pt x="4879579" y="0"/>
                    </a:lnTo>
                    <a:lnTo>
                      <a:pt x="4879579" y="3233272"/>
                    </a:lnTo>
                    <a:lnTo>
                      <a:pt x="0" y="32332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s-HN" noProof="0" dirty="0"/>
              </a:p>
            </p:txBody>
          </p:sp>
          <p:sp>
            <p:nvSpPr>
              <p:cNvPr id="66" name="TextBox 11">
                <a:extLst>
                  <a:ext uri="{FF2B5EF4-FFF2-40B4-BE49-F238E27FC236}">
                    <a16:creationId xmlns:a16="http://schemas.microsoft.com/office/drawing/2014/main" id="{37FCB3A7-6A1A-4A9D-A948-CD4A13E74F5B}"/>
                  </a:ext>
                </a:extLst>
              </p:cNvPr>
              <p:cNvSpPr txBox="1"/>
              <p:nvPr/>
            </p:nvSpPr>
            <p:spPr>
              <a:xfrm>
                <a:off x="-5123" y="-152400"/>
                <a:ext cx="4879578" cy="3385672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marL="571500" indent="-5715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1500" indent="-5715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s-HN" sz="3600" noProof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Realizan </a:t>
                </a:r>
                <a:r>
                  <a:rPr lang="es-HN" sz="3600" b="1" noProof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tareas más complejas</a:t>
                </a:r>
                <a:r>
                  <a:rPr lang="es-HN" sz="3600" noProof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que los de bajo nivel como el uso de funciones.</a:t>
                </a:r>
              </a:p>
            </p:txBody>
          </p:sp>
        </p:grp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866908DD-5E83-45C0-8F53-2DC07AFBDAA7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grpSp>
          <p:nvGrpSpPr>
            <p:cNvPr id="62" name="Group 33">
              <a:extLst>
                <a:ext uri="{FF2B5EF4-FFF2-40B4-BE49-F238E27FC236}">
                  <a16:creationId xmlns:a16="http://schemas.microsoft.com/office/drawing/2014/main" id="{9A50BE73-5A0C-46F2-B42A-4A024CE47F2C}"/>
                </a:ext>
              </a:extLst>
            </p:cNvPr>
            <p:cNvGrpSpPr/>
            <p:nvPr/>
          </p:nvGrpSpPr>
          <p:grpSpPr>
            <a:xfrm>
              <a:off x="7967006" y="4259963"/>
              <a:ext cx="567394" cy="968425"/>
              <a:chOff x="-40376" y="0"/>
              <a:chExt cx="601293" cy="1026285"/>
            </a:xfrm>
          </p:grpSpPr>
          <p:sp>
            <p:nvSpPr>
              <p:cNvPr id="63" name="Freeform 34">
                <a:extLst>
                  <a:ext uri="{FF2B5EF4-FFF2-40B4-BE49-F238E27FC236}">
                    <a16:creationId xmlns:a16="http://schemas.microsoft.com/office/drawing/2014/main" id="{97E92F19-FB13-4FDE-8A13-9235A02B5DC9}"/>
                  </a:ext>
                </a:extLst>
              </p:cNvPr>
              <p:cNvSpPr/>
              <p:nvPr/>
            </p:nvSpPr>
            <p:spPr>
              <a:xfrm>
                <a:off x="0" y="0"/>
                <a:ext cx="560917" cy="816733"/>
              </a:xfrm>
              <a:custGeom>
                <a:avLst/>
                <a:gdLst/>
                <a:ahLst/>
                <a:cxnLst/>
                <a:rect l="l" t="t" r="r" b="b"/>
                <a:pathLst>
                  <a:path w="560917" h="816733">
                    <a:moveTo>
                      <a:pt x="0" y="0"/>
                    </a:moveTo>
                    <a:lnTo>
                      <a:pt x="560917" y="0"/>
                    </a:lnTo>
                    <a:lnTo>
                      <a:pt x="560917" y="816733"/>
                    </a:lnTo>
                    <a:lnTo>
                      <a:pt x="0" y="816733"/>
                    </a:lnTo>
                    <a:close/>
                  </a:path>
                </a:pathLst>
              </a:custGeom>
              <a:solidFill>
                <a:srgbClr val="4393FF">
                  <a:alpha val="0"/>
                </a:srgbClr>
              </a:solidFill>
            </p:spPr>
            <p:txBody>
              <a:bodyPr/>
              <a:lstStyle/>
              <a:p>
                <a:endParaRPr lang="es-HN" noProof="0" dirty="0"/>
              </a:p>
            </p:txBody>
          </p:sp>
          <p:sp>
            <p:nvSpPr>
              <p:cNvPr id="64" name="TextBox 35">
                <a:extLst>
                  <a:ext uri="{FF2B5EF4-FFF2-40B4-BE49-F238E27FC236}">
                    <a16:creationId xmlns:a16="http://schemas.microsoft.com/office/drawing/2014/main" id="{A88BC46F-1F6E-48EC-B4A7-3A7E1027FD69}"/>
                  </a:ext>
                </a:extLst>
              </p:cNvPr>
              <p:cNvSpPr txBox="1"/>
              <p:nvPr/>
            </p:nvSpPr>
            <p:spPr>
              <a:xfrm>
                <a:off x="-40376" y="209551"/>
                <a:ext cx="560917" cy="81673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ctr">
                  <a:lnSpc>
                    <a:spcPts val="3312"/>
                  </a:lnSpc>
                </a:pPr>
                <a:r>
                  <a:rPr lang="es-HN" sz="3600" b="1" spc="-100" noProof="0" dirty="0">
                    <a:solidFill>
                      <a:srgbClr val="FFFFFF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2</a:t>
                </a:r>
              </a:p>
            </p:txBody>
          </p:sp>
        </p:grpSp>
      </p:grpSp>
      <p:sp>
        <p:nvSpPr>
          <p:cNvPr id="69" name="Nivel medio 2">
            <a:extLst>
              <a:ext uri="{FF2B5EF4-FFF2-40B4-BE49-F238E27FC236}">
                <a16:creationId xmlns:a16="http://schemas.microsoft.com/office/drawing/2014/main" id="{03CF298A-B77E-48EA-82D3-E27F9A3E9302}"/>
              </a:ext>
            </a:extLst>
          </p:cNvPr>
          <p:cNvSpPr txBox="1"/>
          <p:nvPr/>
        </p:nvSpPr>
        <p:spPr>
          <a:xfrm>
            <a:off x="8771631" y="4841230"/>
            <a:ext cx="8220967" cy="25392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71500" indent="-5715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20000"/>
              </a:lnSpc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20000"/>
              </a:lnSpc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20000"/>
              </a:lnSpc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ct val="120000"/>
              </a:lnSpc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indent="-5715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Ejemplos: C, Cobol, Lisp, </a:t>
            </a:r>
            <a:r>
              <a:rPr lang="es-HN" sz="3600" noProof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</a:t>
            </a:r>
            <a:r>
              <a: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571500" indent="-5715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HN" sz="3600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Imagen nivel medio 1" descr="Qué es C y para qué se usa? – Soluciones Inába">
            <a:extLst>
              <a:ext uri="{FF2B5EF4-FFF2-40B4-BE49-F238E27FC236}">
                <a16:creationId xmlns:a16="http://schemas.microsoft.com/office/drawing/2014/main" id="{08B00BB4-28F3-4C69-924F-15D465AF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6" y="6071093"/>
            <a:ext cx="5798623" cy="38188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Imagen nivel medio 2" descr="Introducción: Hola Mundo en C. Este es el primer ejercicio de los… | by  Sebas García - Qubyts | Medium">
            <a:extLst>
              <a:ext uri="{FF2B5EF4-FFF2-40B4-BE49-F238E27FC236}">
                <a16:creationId xmlns:a16="http://schemas.microsoft.com/office/drawing/2014/main" id="{49AF14EE-78B7-4076-8D2A-4F70FF7E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1" y="420128"/>
            <a:ext cx="5799600" cy="48226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Nivel alto">
            <a:extLst>
              <a:ext uri="{FF2B5EF4-FFF2-40B4-BE49-F238E27FC236}">
                <a16:creationId xmlns:a16="http://schemas.microsoft.com/office/drawing/2014/main" id="{1BB18903-9676-4054-933F-D25DB3705415}"/>
              </a:ext>
            </a:extLst>
          </p:cNvPr>
          <p:cNvGrpSpPr/>
          <p:nvPr/>
        </p:nvGrpSpPr>
        <p:grpSpPr>
          <a:xfrm>
            <a:off x="7845563" y="4234697"/>
            <a:ext cx="9138404" cy="3145787"/>
            <a:chOff x="7854197" y="4234697"/>
            <a:chExt cx="9138404" cy="3145787"/>
          </a:xfrm>
        </p:grpSpPr>
        <p:grpSp>
          <p:nvGrpSpPr>
            <p:cNvPr id="76" name="Group 6">
              <a:extLst>
                <a:ext uri="{FF2B5EF4-FFF2-40B4-BE49-F238E27FC236}">
                  <a16:creationId xmlns:a16="http://schemas.microsoft.com/office/drawing/2014/main" id="{7797DABF-57EB-4F39-A14E-E27EC606221C}"/>
                </a:ext>
              </a:extLst>
            </p:cNvPr>
            <p:cNvGrpSpPr/>
            <p:nvPr/>
          </p:nvGrpSpPr>
          <p:grpSpPr>
            <a:xfrm>
              <a:off x="8771632" y="4342508"/>
              <a:ext cx="3544044" cy="722627"/>
              <a:chOff x="0" y="0"/>
              <a:chExt cx="4725392" cy="963502"/>
            </a:xfrm>
          </p:grpSpPr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EC689B89-4569-42D1-96A9-1C06D66BC4BE}"/>
                  </a:ext>
                </a:extLst>
              </p:cNvPr>
              <p:cNvSpPr/>
              <p:nvPr/>
            </p:nvSpPr>
            <p:spPr>
              <a:xfrm>
                <a:off x="0" y="0"/>
                <a:ext cx="4725392" cy="786892"/>
              </a:xfrm>
              <a:custGeom>
                <a:avLst/>
                <a:gdLst/>
                <a:ahLst/>
                <a:cxnLst/>
                <a:rect l="l" t="t" r="r" b="b"/>
                <a:pathLst>
                  <a:path w="4725392" h="786892">
                    <a:moveTo>
                      <a:pt x="0" y="0"/>
                    </a:moveTo>
                    <a:lnTo>
                      <a:pt x="4725392" y="0"/>
                    </a:lnTo>
                    <a:lnTo>
                      <a:pt x="4725392" y="786892"/>
                    </a:lnTo>
                    <a:lnTo>
                      <a:pt x="0" y="7868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s-HN" noProof="0" dirty="0"/>
              </a:p>
            </p:txBody>
          </p:sp>
          <p:sp>
            <p:nvSpPr>
              <p:cNvPr id="85" name="TextBox 8">
                <a:extLst>
                  <a:ext uri="{FF2B5EF4-FFF2-40B4-BE49-F238E27FC236}">
                    <a16:creationId xmlns:a16="http://schemas.microsoft.com/office/drawing/2014/main" id="{F3C24C00-D2F8-4A38-99E5-CA18270EE730}"/>
                  </a:ext>
                </a:extLst>
              </p:cNvPr>
              <p:cNvSpPr txBox="1"/>
              <p:nvPr/>
            </p:nvSpPr>
            <p:spPr>
              <a:xfrm>
                <a:off x="0" y="90885"/>
                <a:ext cx="4725392" cy="872617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4000"/>
                  </a:lnSpc>
                </a:pPr>
                <a:r>
                  <a:rPr lang="es-HN" sz="4400" b="1" noProof="0" dirty="0">
                    <a:solidFill>
                      <a:srgbClr val="00206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Alto Nivel</a:t>
                </a:r>
              </a:p>
            </p:txBody>
          </p:sp>
        </p:grpSp>
        <p:grpSp>
          <p:nvGrpSpPr>
            <p:cNvPr id="77" name="Group 9">
              <a:extLst>
                <a:ext uri="{FF2B5EF4-FFF2-40B4-BE49-F238E27FC236}">
                  <a16:creationId xmlns:a16="http://schemas.microsoft.com/office/drawing/2014/main" id="{D35CE68E-E295-4458-8AF6-E051DE64F9BB}"/>
                </a:ext>
              </a:extLst>
            </p:cNvPr>
            <p:cNvGrpSpPr/>
            <p:nvPr/>
          </p:nvGrpSpPr>
          <p:grpSpPr>
            <a:xfrm>
              <a:off x="8763001" y="4841230"/>
              <a:ext cx="8229600" cy="2539254"/>
              <a:chOff x="-5123" y="-152400"/>
              <a:chExt cx="4884702" cy="3385672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04AB0F24-FE4C-4125-A54E-973C0178539C}"/>
                  </a:ext>
                </a:extLst>
              </p:cNvPr>
              <p:cNvSpPr/>
              <p:nvPr/>
            </p:nvSpPr>
            <p:spPr>
              <a:xfrm>
                <a:off x="0" y="0"/>
                <a:ext cx="4879579" cy="3233272"/>
              </a:xfrm>
              <a:custGeom>
                <a:avLst/>
                <a:gdLst/>
                <a:ahLst/>
                <a:cxnLst/>
                <a:rect l="l" t="t" r="r" b="b"/>
                <a:pathLst>
                  <a:path w="4879579" h="3233272">
                    <a:moveTo>
                      <a:pt x="0" y="0"/>
                    </a:moveTo>
                    <a:lnTo>
                      <a:pt x="4879579" y="0"/>
                    </a:lnTo>
                    <a:lnTo>
                      <a:pt x="4879579" y="3233272"/>
                    </a:lnTo>
                    <a:lnTo>
                      <a:pt x="0" y="32332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s-HN" noProof="0" dirty="0"/>
              </a:p>
            </p:txBody>
          </p:sp>
          <p:sp>
            <p:nvSpPr>
              <p:cNvPr id="83" name="TextBox 11">
                <a:extLst>
                  <a:ext uri="{FF2B5EF4-FFF2-40B4-BE49-F238E27FC236}">
                    <a16:creationId xmlns:a16="http://schemas.microsoft.com/office/drawing/2014/main" id="{DCF4F4B6-ABED-4293-8346-45F5E651C430}"/>
                  </a:ext>
                </a:extLst>
              </p:cNvPr>
              <p:cNvSpPr txBox="1"/>
              <p:nvPr/>
            </p:nvSpPr>
            <p:spPr>
              <a:xfrm>
                <a:off x="-5123" y="-152400"/>
                <a:ext cx="4879578" cy="3385672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marL="571500" indent="-5715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1500" indent="-57150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s-HN" sz="3600" noProof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Expresan los algoritmos de una manera adecuada a la </a:t>
                </a:r>
                <a:r>
                  <a:rPr lang="es-HN" sz="3600" b="1" noProof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capacidad cognitiva humana</a:t>
                </a:r>
                <a:r>
                  <a:rPr lang="es-HN" sz="3600" noProof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, en lugar de la capacidad con que las máquinas lo ejecutan.</a:t>
                </a:r>
              </a:p>
            </p:txBody>
          </p:sp>
        </p:grpSp>
        <p:sp>
          <p:nvSpPr>
            <p:cNvPr id="78" name="Freeform 31">
              <a:extLst>
                <a:ext uri="{FF2B5EF4-FFF2-40B4-BE49-F238E27FC236}">
                  <a16:creationId xmlns:a16="http://schemas.microsoft.com/office/drawing/2014/main" id="{5C23AA81-0E37-466A-B796-C1512FC7610E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grpSp>
          <p:nvGrpSpPr>
            <p:cNvPr id="79" name="Group 33">
              <a:extLst>
                <a:ext uri="{FF2B5EF4-FFF2-40B4-BE49-F238E27FC236}">
                  <a16:creationId xmlns:a16="http://schemas.microsoft.com/office/drawing/2014/main" id="{4DCF4255-6C4D-48FC-96F0-241D1709D555}"/>
                </a:ext>
              </a:extLst>
            </p:cNvPr>
            <p:cNvGrpSpPr/>
            <p:nvPr/>
          </p:nvGrpSpPr>
          <p:grpSpPr>
            <a:xfrm>
              <a:off x="7967006" y="4259963"/>
              <a:ext cx="567394" cy="968425"/>
              <a:chOff x="-40376" y="0"/>
              <a:chExt cx="601293" cy="1026285"/>
            </a:xfrm>
          </p:grpSpPr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3684679A-8C34-4474-9582-40218A7D0049}"/>
                  </a:ext>
                </a:extLst>
              </p:cNvPr>
              <p:cNvSpPr/>
              <p:nvPr/>
            </p:nvSpPr>
            <p:spPr>
              <a:xfrm>
                <a:off x="0" y="0"/>
                <a:ext cx="560917" cy="816733"/>
              </a:xfrm>
              <a:custGeom>
                <a:avLst/>
                <a:gdLst/>
                <a:ahLst/>
                <a:cxnLst/>
                <a:rect l="l" t="t" r="r" b="b"/>
                <a:pathLst>
                  <a:path w="560917" h="816733">
                    <a:moveTo>
                      <a:pt x="0" y="0"/>
                    </a:moveTo>
                    <a:lnTo>
                      <a:pt x="560917" y="0"/>
                    </a:lnTo>
                    <a:lnTo>
                      <a:pt x="560917" y="816733"/>
                    </a:lnTo>
                    <a:lnTo>
                      <a:pt x="0" y="816733"/>
                    </a:lnTo>
                    <a:close/>
                  </a:path>
                </a:pathLst>
              </a:custGeom>
              <a:solidFill>
                <a:srgbClr val="4393FF">
                  <a:alpha val="0"/>
                </a:srgbClr>
              </a:solidFill>
            </p:spPr>
            <p:txBody>
              <a:bodyPr/>
              <a:lstStyle/>
              <a:p>
                <a:endParaRPr lang="es-HN" noProof="0" dirty="0"/>
              </a:p>
            </p:txBody>
          </p:sp>
          <p:sp>
            <p:nvSpPr>
              <p:cNvPr id="81" name="TextBox 35">
                <a:extLst>
                  <a:ext uri="{FF2B5EF4-FFF2-40B4-BE49-F238E27FC236}">
                    <a16:creationId xmlns:a16="http://schemas.microsoft.com/office/drawing/2014/main" id="{2A37FED6-BF9A-4FA1-804E-486E3B070CA6}"/>
                  </a:ext>
                </a:extLst>
              </p:cNvPr>
              <p:cNvSpPr txBox="1"/>
              <p:nvPr/>
            </p:nvSpPr>
            <p:spPr>
              <a:xfrm>
                <a:off x="-40376" y="209551"/>
                <a:ext cx="560917" cy="816734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ctr">
                  <a:lnSpc>
                    <a:spcPts val="3312"/>
                  </a:lnSpc>
                </a:pPr>
                <a:r>
                  <a:rPr lang="es-HN" sz="3600" b="1" spc="-100" noProof="0" dirty="0">
                    <a:solidFill>
                      <a:srgbClr val="FFFFFF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3</a:t>
                </a:r>
              </a:p>
            </p:txBody>
          </p:sp>
        </p:grpSp>
      </p:grpSp>
      <p:pic>
        <p:nvPicPr>
          <p:cNvPr id="1044" name="Imagen nivel alto 2" descr="Lista de lenguajes de programación">
            <a:extLst>
              <a:ext uri="{FF2B5EF4-FFF2-40B4-BE49-F238E27FC236}">
                <a16:creationId xmlns:a16="http://schemas.microsoft.com/office/drawing/2014/main" id="{18788DA6-7155-4585-A20A-67FD4DCE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3" y="6246583"/>
            <a:ext cx="5799600" cy="34797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Imagen nivel alto 1" descr="Cómo autoformatear tu código Python con Black">
            <a:extLst>
              <a:ext uri="{FF2B5EF4-FFF2-40B4-BE49-F238E27FC236}">
                <a16:creationId xmlns:a16="http://schemas.microsoft.com/office/drawing/2014/main" id="{B3CF2718-DC39-44DB-86D4-F21C3B51B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7" y="896147"/>
            <a:ext cx="5799600" cy="38694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00078 -0.266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4" grpId="0"/>
      <p:bldP spid="54" grpId="1"/>
      <p:bldP spid="69" grpId="0"/>
      <p:bldP spid="6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Hilera"/>
          <p:cNvGrpSpPr/>
          <p:nvPr/>
        </p:nvGrpSpPr>
        <p:grpSpPr>
          <a:xfrm>
            <a:off x="1219200" y="2934294"/>
            <a:ext cx="28575" cy="9000000"/>
            <a:chOff x="0" y="0"/>
            <a:chExt cx="38100" cy="9346407"/>
          </a:xfrm>
          <a:solidFill>
            <a:srgbClr val="0070C0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8100" cy="9346438"/>
            </a:xfrm>
            <a:custGeom>
              <a:avLst/>
              <a:gdLst/>
              <a:ahLst/>
              <a:cxnLst/>
              <a:rect l="l" t="t" r="r" b="b"/>
              <a:pathLst>
                <a:path w="38100" h="9346438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327388"/>
                  </a:lnTo>
                  <a:cubicBezTo>
                    <a:pt x="38100" y="9337929"/>
                    <a:pt x="29591" y="9346438"/>
                    <a:pt x="19050" y="9346438"/>
                  </a:cubicBezTo>
                  <a:cubicBezTo>
                    <a:pt x="8509" y="9346438"/>
                    <a:pt x="0" y="9337929"/>
                    <a:pt x="0" y="9327388"/>
                  </a:cubicBezTo>
                  <a:close/>
                </a:path>
              </a:pathLst>
            </a:cu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txBody>
            <a:bodyPr/>
            <a:lstStyle/>
            <a:p>
              <a:endParaRPr lang="es-HN" noProof="0" dirty="0"/>
            </a:p>
          </p:txBody>
        </p:sp>
      </p:grpSp>
      <p:sp>
        <p:nvSpPr>
          <p:cNvPr id="81" name="Marco">
            <a:extLst>
              <a:ext uri="{FF2B5EF4-FFF2-40B4-BE49-F238E27FC236}">
                <a16:creationId xmlns:a16="http://schemas.microsoft.com/office/drawing/2014/main" id="{B53192D4-00AD-46B8-B296-441657916BF7}"/>
              </a:ext>
            </a:extLst>
          </p:cNvPr>
          <p:cNvSpPr/>
          <p:nvPr/>
        </p:nvSpPr>
        <p:spPr>
          <a:xfrm>
            <a:off x="11430000" y="0"/>
            <a:ext cx="685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noProof="0" dirty="0"/>
          </a:p>
        </p:txBody>
      </p:sp>
      <p:grpSp>
        <p:nvGrpSpPr>
          <p:cNvPr id="88" name="Imperativo">
            <a:extLst>
              <a:ext uri="{FF2B5EF4-FFF2-40B4-BE49-F238E27FC236}">
                <a16:creationId xmlns:a16="http://schemas.microsoft.com/office/drawing/2014/main" id="{0C58649C-28E7-47E2-AD20-C7BADAC0A884}"/>
              </a:ext>
            </a:extLst>
          </p:cNvPr>
          <p:cNvGrpSpPr/>
          <p:nvPr/>
        </p:nvGrpSpPr>
        <p:grpSpPr>
          <a:xfrm>
            <a:off x="919998" y="4186535"/>
            <a:ext cx="9138402" cy="3145787"/>
            <a:chOff x="7854197" y="4234697"/>
            <a:chExt cx="9138402" cy="3145787"/>
          </a:xfrm>
        </p:grpSpPr>
        <p:sp>
          <p:nvSpPr>
            <p:cNvPr id="100" name="TextBox 8">
              <a:extLst>
                <a:ext uri="{FF2B5EF4-FFF2-40B4-BE49-F238E27FC236}">
                  <a16:creationId xmlns:a16="http://schemas.microsoft.com/office/drawing/2014/main" id="{7F9AD85D-243C-4A88-88B4-370EB1504AF2}"/>
                </a:ext>
              </a:extLst>
            </p:cNvPr>
            <p:cNvSpPr txBox="1"/>
            <p:nvPr/>
          </p:nvSpPr>
          <p:spPr>
            <a:xfrm>
              <a:off x="8771631" y="4410672"/>
              <a:ext cx="6468367" cy="654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Paradigma Imperativo</a:t>
              </a:r>
            </a:p>
          </p:txBody>
        </p:sp>
        <p:sp>
          <p:nvSpPr>
            <p:cNvPr id="98" name="TextBox 11">
              <a:extLst>
                <a:ext uri="{FF2B5EF4-FFF2-40B4-BE49-F238E27FC236}">
                  <a16:creationId xmlns:a16="http://schemas.microsoft.com/office/drawing/2014/main" id="{B87E4A7A-63E6-4057-806E-D90C9F781FD3}"/>
                </a:ext>
              </a:extLst>
            </p:cNvPr>
            <p:cNvSpPr txBox="1"/>
            <p:nvPr/>
          </p:nvSpPr>
          <p:spPr>
            <a:xfrm>
              <a:off x="8771632" y="4841230"/>
              <a:ext cx="8220967" cy="25392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Comandos agrupados en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bloques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y compuestos de órdenes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condicionales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Ejemplos: C, Pascal, Fortran, BASIC</a:t>
              </a: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32273820-77BF-4695-AFF6-842EB0099FC0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96" name="TextBox 35">
              <a:extLst>
                <a:ext uri="{FF2B5EF4-FFF2-40B4-BE49-F238E27FC236}">
                  <a16:creationId xmlns:a16="http://schemas.microsoft.com/office/drawing/2014/main" id="{97F75667-45E6-4E2A-AC62-116E3C97C8B3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HN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grpSp>
        <p:nvGrpSpPr>
          <p:cNvPr id="101" name="Titulo">
            <a:extLst>
              <a:ext uri="{FF2B5EF4-FFF2-40B4-BE49-F238E27FC236}">
                <a16:creationId xmlns:a16="http://schemas.microsoft.com/office/drawing/2014/main" id="{E40CA7BB-C8CE-4C73-A79D-F48BE2860391}"/>
              </a:ext>
            </a:extLst>
          </p:cNvPr>
          <p:cNvGrpSpPr/>
          <p:nvPr/>
        </p:nvGrpSpPr>
        <p:grpSpPr>
          <a:xfrm>
            <a:off x="-1" y="4154540"/>
            <a:ext cx="10780812" cy="1977920"/>
            <a:chOff x="0" y="-133349"/>
            <a:chExt cx="13002817" cy="2637227"/>
          </a:xfrm>
        </p:grpSpPr>
        <p:sp>
          <p:nvSpPr>
            <p:cNvPr id="102" name="Freeform 4">
              <a:extLst>
                <a:ext uri="{FF2B5EF4-FFF2-40B4-BE49-F238E27FC236}">
                  <a16:creationId xmlns:a16="http://schemas.microsoft.com/office/drawing/2014/main" id="{18B47832-E90B-4431-87A6-0FDA496B780D}"/>
                </a:ext>
              </a:extLst>
            </p:cNvPr>
            <p:cNvSpPr/>
            <p:nvPr/>
          </p:nvSpPr>
          <p:spPr>
            <a:xfrm>
              <a:off x="0" y="0"/>
              <a:ext cx="13002816" cy="2503876"/>
            </a:xfrm>
            <a:custGeom>
              <a:avLst/>
              <a:gdLst/>
              <a:ahLst/>
              <a:cxnLst/>
              <a:rect l="l" t="t" r="r" b="b"/>
              <a:pathLst>
                <a:path w="13002816" h="2503876">
                  <a:moveTo>
                    <a:pt x="0" y="0"/>
                  </a:moveTo>
                  <a:lnTo>
                    <a:pt x="13002816" y="0"/>
                  </a:lnTo>
                  <a:lnTo>
                    <a:pt x="13002816" y="2503876"/>
                  </a:lnTo>
                  <a:lnTo>
                    <a:pt x="0" y="2503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03" name="TextBox 5">
              <a:extLst>
                <a:ext uri="{FF2B5EF4-FFF2-40B4-BE49-F238E27FC236}">
                  <a16:creationId xmlns:a16="http://schemas.microsoft.com/office/drawing/2014/main" id="{84C95D03-68C6-4E84-9A24-03BC4478A3F8}"/>
                </a:ext>
              </a:extLst>
            </p:cNvPr>
            <p:cNvSpPr txBox="1"/>
            <p:nvPr/>
          </p:nvSpPr>
          <p:spPr>
            <a:xfrm>
              <a:off x="1227141" y="-133349"/>
              <a:ext cx="11775676" cy="26372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893"/>
                </a:lnSpc>
              </a:pPr>
              <a:r>
                <a:rPr lang="es-HN" sz="6600" b="1" spc="-165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Lenguajes de Programación según su Paradigma</a:t>
              </a:r>
            </a:p>
          </p:txBody>
        </p:sp>
      </p:grpSp>
      <p:grpSp>
        <p:nvGrpSpPr>
          <p:cNvPr id="104" name="Funcional">
            <a:extLst>
              <a:ext uri="{FF2B5EF4-FFF2-40B4-BE49-F238E27FC236}">
                <a16:creationId xmlns:a16="http://schemas.microsoft.com/office/drawing/2014/main" id="{4B446D4A-C78F-424B-A1AA-9F5DD0560F5E}"/>
              </a:ext>
            </a:extLst>
          </p:cNvPr>
          <p:cNvGrpSpPr/>
          <p:nvPr/>
        </p:nvGrpSpPr>
        <p:grpSpPr>
          <a:xfrm>
            <a:off x="919998" y="4186535"/>
            <a:ext cx="9138402" cy="3145787"/>
            <a:chOff x="7854197" y="4234697"/>
            <a:chExt cx="9138402" cy="3145787"/>
          </a:xfrm>
        </p:grpSpPr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AE170F8F-922A-472D-8708-6B36789E83BF}"/>
                </a:ext>
              </a:extLst>
            </p:cNvPr>
            <p:cNvSpPr txBox="1"/>
            <p:nvPr/>
          </p:nvSpPr>
          <p:spPr>
            <a:xfrm>
              <a:off x="8771631" y="4410672"/>
              <a:ext cx="6468367" cy="654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Paradigma Funcional</a:t>
              </a:r>
            </a:p>
          </p:txBody>
        </p:sp>
        <p:sp>
          <p:nvSpPr>
            <p:cNvPr id="106" name="TextBox 11">
              <a:extLst>
                <a:ext uri="{FF2B5EF4-FFF2-40B4-BE49-F238E27FC236}">
                  <a16:creationId xmlns:a16="http://schemas.microsoft.com/office/drawing/2014/main" id="{8B177274-24ED-4853-A198-0E397FE52FF0}"/>
                </a:ext>
              </a:extLst>
            </p:cNvPr>
            <p:cNvSpPr txBox="1"/>
            <p:nvPr/>
          </p:nvSpPr>
          <p:spPr>
            <a:xfrm>
              <a:off x="8771632" y="4841230"/>
              <a:ext cx="8220967" cy="25392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basa en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funciones puras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sin modificar el estado global del programa ni usar variables mutables.</a:t>
              </a:r>
            </a:p>
            <a:p>
              <a:pPr algn="just">
                <a:lnSpc>
                  <a:spcPct val="120000"/>
                </a:lnSpc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Ejemplos: Haskell, Lisp,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Erlang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Scala, Elixir, F#.</a:t>
              </a: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91A4110B-47CC-483E-BCAF-8344797CFBD5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08" name="TextBox 35">
              <a:extLst>
                <a:ext uri="{FF2B5EF4-FFF2-40B4-BE49-F238E27FC236}">
                  <a16:creationId xmlns:a16="http://schemas.microsoft.com/office/drawing/2014/main" id="{55E13496-99C0-404A-BF10-C9962EEBA968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HN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  <p:grpSp>
        <p:nvGrpSpPr>
          <p:cNvPr id="109" name="Lógico">
            <a:extLst>
              <a:ext uri="{FF2B5EF4-FFF2-40B4-BE49-F238E27FC236}">
                <a16:creationId xmlns:a16="http://schemas.microsoft.com/office/drawing/2014/main" id="{5A87CA95-7BD2-450B-8948-84565663EA00}"/>
              </a:ext>
            </a:extLst>
          </p:cNvPr>
          <p:cNvGrpSpPr/>
          <p:nvPr/>
        </p:nvGrpSpPr>
        <p:grpSpPr>
          <a:xfrm>
            <a:off x="919998" y="4186535"/>
            <a:ext cx="9138402" cy="3145787"/>
            <a:chOff x="7854197" y="4234697"/>
            <a:chExt cx="9138402" cy="3145787"/>
          </a:xfrm>
        </p:grpSpPr>
        <p:sp>
          <p:nvSpPr>
            <p:cNvPr id="110" name="TextBox 8">
              <a:extLst>
                <a:ext uri="{FF2B5EF4-FFF2-40B4-BE49-F238E27FC236}">
                  <a16:creationId xmlns:a16="http://schemas.microsoft.com/office/drawing/2014/main" id="{C2100922-8FF7-40D2-954F-C9465C117779}"/>
                </a:ext>
              </a:extLst>
            </p:cNvPr>
            <p:cNvSpPr txBox="1"/>
            <p:nvPr/>
          </p:nvSpPr>
          <p:spPr>
            <a:xfrm>
              <a:off x="8771631" y="4410672"/>
              <a:ext cx="6468367" cy="654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Paradigma Lógico</a:t>
              </a:r>
            </a:p>
          </p:txBody>
        </p:sp>
        <p:sp>
          <p:nvSpPr>
            <p:cNvPr id="111" name="TextBox 11">
              <a:extLst>
                <a:ext uri="{FF2B5EF4-FFF2-40B4-BE49-F238E27FC236}">
                  <a16:creationId xmlns:a16="http://schemas.microsoft.com/office/drawing/2014/main" id="{AC74E35B-AC68-437D-9845-E032E2B3E8DF}"/>
                </a:ext>
              </a:extLst>
            </p:cNvPr>
            <p:cNvSpPr txBox="1"/>
            <p:nvPr/>
          </p:nvSpPr>
          <p:spPr>
            <a:xfrm>
              <a:off x="8771632" y="4841230"/>
              <a:ext cx="8220967" cy="25392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basa en el uso de reglas y hechos para resolver problemas mediante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inferencias lógicas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Ejemplos: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Prolog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Mercury,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Datalog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9B1211D7-BB60-42BE-84CB-31F2427372BD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13" name="TextBox 35">
              <a:extLst>
                <a:ext uri="{FF2B5EF4-FFF2-40B4-BE49-F238E27FC236}">
                  <a16:creationId xmlns:a16="http://schemas.microsoft.com/office/drawing/2014/main" id="{E549EBBB-A386-496F-84F0-211D29C59C19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HN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4</a:t>
              </a:r>
            </a:p>
          </p:txBody>
        </p:sp>
      </p:grpSp>
      <p:grpSp>
        <p:nvGrpSpPr>
          <p:cNvPr id="114" name="Declarativo">
            <a:extLst>
              <a:ext uri="{FF2B5EF4-FFF2-40B4-BE49-F238E27FC236}">
                <a16:creationId xmlns:a16="http://schemas.microsoft.com/office/drawing/2014/main" id="{83382B57-1860-4EB2-A9FD-957A047A616F}"/>
              </a:ext>
            </a:extLst>
          </p:cNvPr>
          <p:cNvGrpSpPr/>
          <p:nvPr/>
        </p:nvGrpSpPr>
        <p:grpSpPr>
          <a:xfrm>
            <a:off x="919997" y="4186535"/>
            <a:ext cx="9138402" cy="3145787"/>
            <a:chOff x="7854197" y="4234697"/>
            <a:chExt cx="9138402" cy="3145787"/>
          </a:xfrm>
        </p:grpSpPr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8E84E37F-D9BF-4798-9394-CF0E970728D1}"/>
                </a:ext>
              </a:extLst>
            </p:cNvPr>
            <p:cNvSpPr txBox="1"/>
            <p:nvPr/>
          </p:nvSpPr>
          <p:spPr>
            <a:xfrm>
              <a:off x="8771631" y="4410672"/>
              <a:ext cx="6468367" cy="654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Paradigma Declarativo</a:t>
              </a:r>
            </a:p>
          </p:txBody>
        </p:sp>
        <p:sp>
          <p:nvSpPr>
            <p:cNvPr id="116" name="TextBox 11">
              <a:extLst>
                <a:ext uri="{FF2B5EF4-FFF2-40B4-BE49-F238E27FC236}">
                  <a16:creationId xmlns:a16="http://schemas.microsoft.com/office/drawing/2014/main" id="{7D172C53-943E-4025-88F9-31CFB4475952}"/>
                </a:ext>
              </a:extLst>
            </p:cNvPr>
            <p:cNvSpPr txBox="1"/>
            <p:nvPr/>
          </p:nvSpPr>
          <p:spPr>
            <a:xfrm>
              <a:off x="8771632" y="4841230"/>
              <a:ext cx="8220967" cy="25392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centra en especificar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qué debe hacerse 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 lugar de cómo hacerlo.</a:t>
              </a: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Ejemplos: SQL,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XQuery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HTML + CSS.</a:t>
              </a:r>
            </a:p>
          </p:txBody>
        </p:sp>
        <p:sp>
          <p:nvSpPr>
            <p:cNvPr id="117" name="Freeform 31">
              <a:extLst>
                <a:ext uri="{FF2B5EF4-FFF2-40B4-BE49-F238E27FC236}">
                  <a16:creationId xmlns:a16="http://schemas.microsoft.com/office/drawing/2014/main" id="{497A529D-32E7-453A-AD4B-7C3B633A4908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18" name="TextBox 35">
              <a:extLst>
                <a:ext uri="{FF2B5EF4-FFF2-40B4-BE49-F238E27FC236}">
                  <a16:creationId xmlns:a16="http://schemas.microsoft.com/office/drawing/2014/main" id="{256218AE-9193-4A21-8F9B-9221FE9EEED6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HN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5</a:t>
              </a:r>
            </a:p>
          </p:txBody>
        </p:sp>
      </p:grpSp>
      <p:grpSp>
        <p:nvGrpSpPr>
          <p:cNvPr id="119" name="OaO">
            <a:extLst>
              <a:ext uri="{FF2B5EF4-FFF2-40B4-BE49-F238E27FC236}">
                <a16:creationId xmlns:a16="http://schemas.microsoft.com/office/drawing/2014/main" id="{844D20A2-59A9-483F-8BB0-5D5D5BB76C7C}"/>
              </a:ext>
            </a:extLst>
          </p:cNvPr>
          <p:cNvGrpSpPr>
            <a:grpSpLocks/>
          </p:cNvGrpSpPr>
          <p:nvPr/>
        </p:nvGrpSpPr>
        <p:grpSpPr>
          <a:xfrm>
            <a:off x="919997" y="4186535"/>
            <a:ext cx="9667602" cy="3145787"/>
            <a:chOff x="7854197" y="4234697"/>
            <a:chExt cx="9667602" cy="3145787"/>
          </a:xfrm>
        </p:grpSpPr>
        <p:sp>
          <p:nvSpPr>
            <p:cNvPr id="120" name="TextBox 8">
              <a:extLst>
                <a:ext uri="{FF2B5EF4-FFF2-40B4-BE49-F238E27FC236}">
                  <a16:creationId xmlns:a16="http://schemas.microsoft.com/office/drawing/2014/main" id="{4BCA8512-AA12-45B3-9F35-4FA7B843E44D}"/>
                </a:ext>
              </a:extLst>
            </p:cNvPr>
            <p:cNvSpPr txBox="1">
              <a:spLocks/>
            </p:cNvSpPr>
            <p:nvPr/>
          </p:nvSpPr>
          <p:spPr>
            <a:xfrm>
              <a:off x="8771631" y="4410672"/>
              <a:ext cx="8750168" cy="654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Paradigma Orientado a Objetos</a:t>
              </a:r>
            </a:p>
          </p:txBody>
        </p:sp>
        <p:sp>
          <p:nvSpPr>
            <p:cNvPr id="121" name="TextBox 11">
              <a:extLst>
                <a:ext uri="{FF2B5EF4-FFF2-40B4-BE49-F238E27FC236}">
                  <a16:creationId xmlns:a16="http://schemas.microsoft.com/office/drawing/2014/main" id="{C6CBEC8A-D472-4DB2-9AA0-81E43E9A91B5}"/>
                </a:ext>
              </a:extLst>
            </p:cNvPr>
            <p:cNvSpPr txBox="1">
              <a:spLocks/>
            </p:cNvSpPr>
            <p:nvPr/>
          </p:nvSpPr>
          <p:spPr>
            <a:xfrm>
              <a:off x="8771632" y="4841230"/>
              <a:ext cx="8220967" cy="25392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basa en la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creación de objetos 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que encapsulan datos y comportamientos dentro de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clases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Ejemplos: Java, C++, Python, C#, Ruby, Swift,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Kotlin</a:t>
              </a: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4D296011-90EC-49C4-8813-B92C3EDB62F2}"/>
                </a:ext>
              </a:extLst>
            </p:cNvPr>
            <p:cNvSpPr>
              <a:spLocks/>
            </p:cNvSpPr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23" name="TextBox 35">
              <a:extLst>
                <a:ext uri="{FF2B5EF4-FFF2-40B4-BE49-F238E27FC236}">
                  <a16:creationId xmlns:a16="http://schemas.microsoft.com/office/drawing/2014/main" id="{DCC783C0-4B1F-4F7E-A06D-9BFCC5949304}"/>
                </a:ext>
              </a:extLst>
            </p:cNvPr>
            <p:cNvSpPr txBox="1">
              <a:spLocks/>
            </p:cNvSpPr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HN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pic>
        <p:nvPicPr>
          <p:cNvPr id="2050" name="imp2" descr="2. Paradigma Imperativo – Lenguajes de Programación">
            <a:extLst>
              <a:ext uri="{FF2B5EF4-FFF2-40B4-BE49-F238E27FC236}">
                <a16:creationId xmlns:a16="http://schemas.microsoft.com/office/drawing/2014/main" id="{14ED3F69-68CE-46C5-8F8D-687E0F540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" t="1989" b="2479"/>
          <a:stretch/>
        </p:blipFill>
        <p:spPr bwMode="auto">
          <a:xfrm>
            <a:off x="11959200" y="810154"/>
            <a:ext cx="5799600" cy="393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p1" descr="BASIC, el primer lenguaje de programación para todos">
            <a:extLst>
              <a:ext uri="{FF2B5EF4-FFF2-40B4-BE49-F238E27FC236}">
                <a16:creationId xmlns:a16="http://schemas.microsoft.com/office/drawing/2014/main" id="{1D398A16-0AC2-42EF-AA9F-F0D77621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200" y="5477768"/>
            <a:ext cx="5799600" cy="426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fun2" descr="La programación funcional | That C# guy">
            <a:extLst>
              <a:ext uri="{FF2B5EF4-FFF2-40B4-BE49-F238E27FC236}">
                <a16:creationId xmlns:a16="http://schemas.microsoft.com/office/drawing/2014/main" id="{6EF88417-0213-44C5-99F1-D063A24A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200" y="1145846"/>
            <a:ext cx="5799600" cy="32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fun1" descr="Lisp Programming Language (Guide: History, Origin, and More) | by  Sofialiaqat | Medium">
            <a:extLst>
              <a:ext uri="{FF2B5EF4-FFF2-40B4-BE49-F238E27FC236}">
                <a16:creationId xmlns:a16="http://schemas.microsoft.com/office/drawing/2014/main" id="{60C6CE81-A9C3-4DFB-995D-1CDADC141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200" y="5663280"/>
            <a:ext cx="5799600" cy="389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log1" descr="Selección_003">
            <a:extLst>
              <a:ext uri="{FF2B5EF4-FFF2-40B4-BE49-F238E27FC236}">
                <a16:creationId xmlns:a16="http://schemas.microsoft.com/office/drawing/2014/main" id="{5DE462C8-D07C-EB01-3D89-8A8A4E144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-362" r="2007" b="1995"/>
          <a:stretch/>
        </p:blipFill>
        <p:spPr bwMode="auto">
          <a:xfrm>
            <a:off x="11959200" y="810154"/>
            <a:ext cx="5799600" cy="39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log2" descr="El lenguaje Prolog: un ejemplo del paradigma de programación lógica">
            <a:extLst>
              <a:ext uri="{FF2B5EF4-FFF2-40B4-BE49-F238E27FC236}">
                <a16:creationId xmlns:a16="http://schemas.microsoft.com/office/drawing/2014/main" id="{22A771D0-494A-91A3-13B4-837620C0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011" y="5794677"/>
            <a:ext cx="5799600" cy="36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dec1" descr="Glosario de Conceptos HTML y CSS">
            <a:extLst>
              <a:ext uri="{FF2B5EF4-FFF2-40B4-BE49-F238E27FC236}">
                <a16:creationId xmlns:a16="http://schemas.microsoft.com/office/drawing/2014/main" id="{A7581AF8-9256-8914-682C-2252C8F6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200" y="5978995"/>
            <a:ext cx="5799600" cy="32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dec2" descr="SQL Server Management Studio Intro">
            <a:extLst>
              <a:ext uri="{FF2B5EF4-FFF2-40B4-BE49-F238E27FC236}">
                <a16:creationId xmlns:a16="http://schemas.microsoft.com/office/drawing/2014/main" id="{A53F54C2-5C82-352C-7FDA-A9ABCBC92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6667"/>
          <a:stretch/>
        </p:blipFill>
        <p:spPr bwMode="auto">
          <a:xfrm>
            <a:off x="11977888" y="1297918"/>
            <a:ext cx="5799600" cy="29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oao1" descr="Qué es la Programación Orientada a Objetos?">
            <a:extLst>
              <a:ext uri="{FF2B5EF4-FFF2-40B4-BE49-F238E27FC236}">
                <a16:creationId xmlns:a16="http://schemas.microsoft.com/office/drawing/2014/main" id="{3D6A2607-9FB7-6B84-C41E-049313A8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643" y="853109"/>
            <a:ext cx="5799600" cy="434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oao2" descr="Los mejores editores de código para programar con Ruby">
            <a:extLst>
              <a:ext uri="{FF2B5EF4-FFF2-40B4-BE49-F238E27FC236}">
                <a16:creationId xmlns:a16="http://schemas.microsoft.com/office/drawing/2014/main" id="{253BF198-EF94-D785-4B31-6DB25DAA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389" y="6130371"/>
            <a:ext cx="5799600" cy="303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Reactivo">
            <a:extLst>
              <a:ext uri="{FF2B5EF4-FFF2-40B4-BE49-F238E27FC236}">
                <a16:creationId xmlns:a16="http://schemas.microsoft.com/office/drawing/2014/main" id="{71052E19-EBCC-C7ED-1E9D-B037F4EB8C3C}"/>
              </a:ext>
            </a:extLst>
          </p:cNvPr>
          <p:cNvGrpSpPr/>
          <p:nvPr/>
        </p:nvGrpSpPr>
        <p:grpSpPr>
          <a:xfrm>
            <a:off x="919997" y="4206919"/>
            <a:ext cx="9138402" cy="3145787"/>
            <a:chOff x="7854197" y="4234697"/>
            <a:chExt cx="9138402" cy="3145787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2E3B3D9C-B448-2B1A-7196-3879EFB8B040}"/>
                </a:ext>
              </a:extLst>
            </p:cNvPr>
            <p:cNvSpPr txBox="1"/>
            <p:nvPr/>
          </p:nvSpPr>
          <p:spPr>
            <a:xfrm>
              <a:off x="8771631" y="4410672"/>
              <a:ext cx="6468367" cy="654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Paradigma Reactivo</a:t>
              </a:r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B615F525-5AA2-7C33-D810-2E5B85A1F938}"/>
                </a:ext>
              </a:extLst>
            </p:cNvPr>
            <p:cNvSpPr txBox="1"/>
            <p:nvPr/>
          </p:nvSpPr>
          <p:spPr>
            <a:xfrm>
              <a:off x="8771632" y="4841230"/>
              <a:ext cx="8220967" cy="25392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 centra en el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procesamiento en paralelo 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 la respuesta a eventos.</a:t>
              </a: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Ejemplos: JavaScript,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RxJS</a:t>
              </a:r>
              <a:r>
                <a:rPr lang="es-HN" sz="36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Erlang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Elixir,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</a:t>
              </a: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Freeform 31">
              <a:extLst>
                <a:ext uri="{FF2B5EF4-FFF2-40B4-BE49-F238E27FC236}">
                  <a16:creationId xmlns:a16="http://schemas.microsoft.com/office/drawing/2014/main" id="{F72B7A84-00D2-7547-D3F0-6A61CE2FE137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8" name="TextBox 35">
              <a:extLst>
                <a:ext uri="{FF2B5EF4-FFF2-40B4-BE49-F238E27FC236}">
                  <a16:creationId xmlns:a16="http://schemas.microsoft.com/office/drawing/2014/main" id="{CEDD1300-D820-3B8D-6E66-B034C441CA7E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HN" sz="3600" b="1" spc="-10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6</a:t>
              </a:r>
              <a:endParaRPr lang="es-HN" sz="3600" b="1" spc="-100" noProof="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pic>
        <p:nvPicPr>
          <p:cNvPr id="14" name="Picture 2" descr="Todo lo que deberías saber sobre programación reactiva - SlashMobility |  Soluciones mobile">
            <a:extLst>
              <a:ext uri="{FF2B5EF4-FFF2-40B4-BE49-F238E27FC236}">
                <a16:creationId xmlns:a16="http://schemas.microsoft.com/office/drawing/2014/main" id="{CBE4519D-C417-841C-4EA6-775557F43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133" y="1042830"/>
            <a:ext cx="5799600" cy="39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Go (lenguaje de programación) - Wikipedia, la enciclopedia libre">
            <a:extLst>
              <a:ext uri="{FF2B5EF4-FFF2-40B4-BE49-F238E27FC236}">
                <a16:creationId xmlns:a16="http://schemas.microsoft.com/office/drawing/2014/main" id="{FB6185AE-69C0-C4F9-2D8B-5754D58F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377" y="6952661"/>
            <a:ext cx="5799600" cy="215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0 L -0.00156 -0.311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34707-CF33-1484-E30F-818F6C15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Hilera">
            <a:extLst>
              <a:ext uri="{FF2B5EF4-FFF2-40B4-BE49-F238E27FC236}">
                <a16:creationId xmlns:a16="http://schemas.microsoft.com/office/drawing/2014/main" id="{9FC20069-8FDC-1A59-1CD9-FB400C836AFD}"/>
              </a:ext>
            </a:extLst>
          </p:cNvPr>
          <p:cNvGrpSpPr/>
          <p:nvPr/>
        </p:nvGrpSpPr>
        <p:grpSpPr>
          <a:xfrm>
            <a:off x="7929001" y="2934294"/>
            <a:ext cx="28575" cy="9000000"/>
            <a:chOff x="0" y="0"/>
            <a:chExt cx="38100" cy="9346407"/>
          </a:xfrm>
          <a:solidFill>
            <a:srgbClr val="0070C0"/>
          </a:soli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4DA476F-45DC-EBAB-B9B1-D326DEE7F142}"/>
                </a:ext>
              </a:extLst>
            </p:cNvPr>
            <p:cNvSpPr/>
            <p:nvPr/>
          </p:nvSpPr>
          <p:spPr>
            <a:xfrm>
              <a:off x="0" y="0"/>
              <a:ext cx="38100" cy="9346438"/>
            </a:xfrm>
            <a:custGeom>
              <a:avLst/>
              <a:gdLst/>
              <a:ahLst/>
              <a:cxnLst/>
              <a:rect l="l" t="t" r="r" b="b"/>
              <a:pathLst>
                <a:path w="38100" h="9346438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327388"/>
                  </a:lnTo>
                  <a:cubicBezTo>
                    <a:pt x="38100" y="9337929"/>
                    <a:pt x="29591" y="9346438"/>
                    <a:pt x="19050" y="9346438"/>
                  </a:cubicBezTo>
                  <a:cubicBezTo>
                    <a:pt x="8509" y="9346438"/>
                    <a:pt x="0" y="9337929"/>
                    <a:pt x="0" y="9327388"/>
                  </a:cubicBezTo>
                  <a:close/>
                </a:path>
              </a:pathLst>
            </a:custGeom>
            <a:solidFill>
              <a:srgbClr val="0070C0"/>
            </a:solidFill>
            <a:ln w="38100">
              <a:solidFill>
                <a:srgbClr val="0070C0"/>
              </a:solidFill>
            </a:ln>
          </p:spPr>
          <p:txBody>
            <a:bodyPr/>
            <a:lstStyle/>
            <a:p>
              <a:endParaRPr lang="es-HN" noProof="0" dirty="0"/>
            </a:p>
          </p:txBody>
        </p:sp>
      </p:grpSp>
      <p:sp>
        <p:nvSpPr>
          <p:cNvPr id="81" name="Marco">
            <a:extLst>
              <a:ext uri="{FF2B5EF4-FFF2-40B4-BE49-F238E27FC236}">
                <a16:creationId xmlns:a16="http://schemas.microsoft.com/office/drawing/2014/main" id="{7302B996-BDF8-A340-ECB4-EA9C5D212B36}"/>
              </a:ext>
            </a:extLst>
          </p:cNvPr>
          <p:cNvSpPr/>
          <p:nvPr/>
        </p:nvSpPr>
        <p:spPr>
          <a:xfrm>
            <a:off x="0" y="0"/>
            <a:ext cx="685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noProof="0" dirty="0"/>
          </a:p>
        </p:txBody>
      </p:sp>
      <p:grpSp>
        <p:nvGrpSpPr>
          <p:cNvPr id="88" name="Imperativo">
            <a:extLst>
              <a:ext uri="{FF2B5EF4-FFF2-40B4-BE49-F238E27FC236}">
                <a16:creationId xmlns:a16="http://schemas.microsoft.com/office/drawing/2014/main" id="{DEA01EA1-045C-A9D9-040B-1EE6DBF319E4}"/>
              </a:ext>
            </a:extLst>
          </p:cNvPr>
          <p:cNvGrpSpPr/>
          <p:nvPr/>
        </p:nvGrpSpPr>
        <p:grpSpPr>
          <a:xfrm>
            <a:off x="7629799" y="4186535"/>
            <a:ext cx="9138402" cy="3145787"/>
            <a:chOff x="7854197" y="4234697"/>
            <a:chExt cx="9138402" cy="3145787"/>
          </a:xfrm>
        </p:grpSpPr>
        <p:sp>
          <p:nvSpPr>
            <p:cNvPr id="100" name="TextBox 8">
              <a:extLst>
                <a:ext uri="{FF2B5EF4-FFF2-40B4-BE49-F238E27FC236}">
                  <a16:creationId xmlns:a16="http://schemas.microsoft.com/office/drawing/2014/main" id="{5B7D37BC-C3E8-D157-7F00-2BB2C95FFC17}"/>
                </a:ext>
              </a:extLst>
            </p:cNvPr>
            <p:cNvSpPr txBox="1"/>
            <p:nvPr/>
          </p:nvSpPr>
          <p:spPr>
            <a:xfrm>
              <a:off x="8771631" y="4410672"/>
              <a:ext cx="6468367" cy="654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Compilados</a:t>
              </a:r>
            </a:p>
          </p:txBody>
        </p:sp>
        <p:sp>
          <p:nvSpPr>
            <p:cNvPr id="98" name="TextBox 11">
              <a:extLst>
                <a:ext uri="{FF2B5EF4-FFF2-40B4-BE49-F238E27FC236}">
                  <a16:creationId xmlns:a16="http://schemas.microsoft.com/office/drawing/2014/main" id="{E3A93156-F112-D0E9-F8C8-7A5833DE1199}"/>
                </a:ext>
              </a:extLst>
            </p:cNvPr>
            <p:cNvSpPr txBox="1"/>
            <p:nvPr/>
          </p:nvSpPr>
          <p:spPr>
            <a:xfrm>
              <a:off x="8771632" y="4841230"/>
              <a:ext cx="8220967" cy="25392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traduce a través de un programa anexo llamado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compilador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crea un nuevo archivo independiente llamado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ejecutable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Ejemplos: C, C++,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s-HN" sz="3600" noProof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Rust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2E570091-5670-D4BC-CFE8-DA896DF16FA8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96" name="TextBox 35">
              <a:extLst>
                <a:ext uri="{FF2B5EF4-FFF2-40B4-BE49-F238E27FC236}">
                  <a16:creationId xmlns:a16="http://schemas.microsoft.com/office/drawing/2014/main" id="{09CFE2BA-9973-0426-7255-03B959A3E884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HN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1</a:t>
              </a:r>
            </a:p>
          </p:txBody>
        </p:sp>
      </p:grpSp>
      <p:grpSp>
        <p:nvGrpSpPr>
          <p:cNvPr id="101" name="Titulo">
            <a:extLst>
              <a:ext uri="{FF2B5EF4-FFF2-40B4-BE49-F238E27FC236}">
                <a16:creationId xmlns:a16="http://schemas.microsoft.com/office/drawing/2014/main" id="{A4926A04-6CB5-BE19-3489-72E99BE9C948}"/>
              </a:ext>
            </a:extLst>
          </p:cNvPr>
          <p:cNvGrpSpPr/>
          <p:nvPr/>
        </p:nvGrpSpPr>
        <p:grpSpPr>
          <a:xfrm>
            <a:off x="6745188" y="4154540"/>
            <a:ext cx="10780812" cy="1977920"/>
            <a:chOff x="0" y="-133349"/>
            <a:chExt cx="13002817" cy="2637227"/>
          </a:xfrm>
        </p:grpSpPr>
        <p:sp>
          <p:nvSpPr>
            <p:cNvPr id="102" name="Freeform 4">
              <a:extLst>
                <a:ext uri="{FF2B5EF4-FFF2-40B4-BE49-F238E27FC236}">
                  <a16:creationId xmlns:a16="http://schemas.microsoft.com/office/drawing/2014/main" id="{CCB4F945-3E03-99F6-DCF4-14C472C00315}"/>
                </a:ext>
              </a:extLst>
            </p:cNvPr>
            <p:cNvSpPr/>
            <p:nvPr/>
          </p:nvSpPr>
          <p:spPr>
            <a:xfrm>
              <a:off x="0" y="0"/>
              <a:ext cx="13002816" cy="2503876"/>
            </a:xfrm>
            <a:custGeom>
              <a:avLst/>
              <a:gdLst/>
              <a:ahLst/>
              <a:cxnLst/>
              <a:rect l="l" t="t" r="r" b="b"/>
              <a:pathLst>
                <a:path w="13002816" h="2503876">
                  <a:moveTo>
                    <a:pt x="0" y="0"/>
                  </a:moveTo>
                  <a:lnTo>
                    <a:pt x="13002816" y="0"/>
                  </a:lnTo>
                  <a:lnTo>
                    <a:pt x="13002816" y="2503876"/>
                  </a:lnTo>
                  <a:lnTo>
                    <a:pt x="0" y="2503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03" name="TextBox 5">
              <a:extLst>
                <a:ext uri="{FF2B5EF4-FFF2-40B4-BE49-F238E27FC236}">
                  <a16:creationId xmlns:a16="http://schemas.microsoft.com/office/drawing/2014/main" id="{5A6D445D-B0F9-DA71-D6A8-D48F82EF3056}"/>
                </a:ext>
              </a:extLst>
            </p:cNvPr>
            <p:cNvSpPr txBox="1"/>
            <p:nvPr/>
          </p:nvSpPr>
          <p:spPr>
            <a:xfrm>
              <a:off x="1227141" y="-133349"/>
              <a:ext cx="11775676" cy="26372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893"/>
                </a:lnSpc>
              </a:pPr>
              <a:r>
                <a:rPr lang="es-HN" sz="6600" b="1" spc="-165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Lenguajes de Programación según su Ejecución</a:t>
              </a:r>
            </a:p>
          </p:txBody>
        </p:sp>
      </p:grpSp>
      <p:grpSp>
        <p:nvGrpSpPr>
          <p:cNvPr id="104" name="Funcional">
            <a:extLst>
              <a:ext uri="{FF2B5EF4-FFF2-40B4-BE49-F238E27FC236}">
                <a16:creationId xmlns:a16="http://schemas.microsoft.com/office/drawing/2014/main" id="{6059BEDA-640D-BDEA-1828-8AEC1EC9F9C6}"/>
              </a:ext>
            </a:extLst>
          </p:cNvPr>
          <p:cNvGrpSpPr/>
          <p:nvPr/>
        </p:nvGrpSpPr>
        <p:grpSpPr>
          <a:xfrm>
            <a:off x="7629799" y="4186535"/>
            <a:ext cx="9667601" cy="3145787"/>
            <a:chOff x="7854197" y="4234697"/>
            <a:chExt cx="9667601" cy="3145787"/>
          </a:xfrm>
        </p:grpSpPr>
        <p:sp>
          <p:nvSpPr>
            <p:cNvPr id="105" name="TextBox 8">
              <a:extLst>
                <a:ext uri="{FF2B5EF4-FFF2-40B4-BE49-F238E27FC236}">
                  <a16:creationId xmlns:a16="http://schemas.microsoft.com/office/drawing/2014/main" id="{F1A9451F-D6C3-B7E9-5E38-BFDED606628A}"/>
                </a:ext>
              </a:extLst>
            </p:cNvPr>
            <p:cNvSpPr txBox="1"/>
            <p:nvPr/>
          </p:nvSpPr>
          <p:spPr>
            <a:xfrm>
              <a:off x="8771631" y="4410672"/>
              <a:ext cx="8750167" cy="7809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Intermedios (Semi-Compilados)</a:t>
              </a:r>
            </a:p>
          </p:txBody>
        </p:sp>
        <p:sp>
          <p:nvSpPr>
            <p:cNvPr id="106" name="TextBox 11">
              <a:extLst>
                <a:ext uri="{FF2B5EF4-FFF2-40B4-BE49-F238E27FC236}">
                  <a16:creationId xmlns:a16="http://schemas.microsoft.com/office/drawing/2014/main" id="{99F80E87-4065-5898-97DF-F2AB0E456A07}"/>
                </a:ext>
              </a:extLst>
            </p:cNvPr>
            <p:cNvSpPr txBox="1"/>
            <p:nvPr/>
          </p:nvSpPr>
          <p:spPr>
            <a:xfrm>
              <a:off x="8771632" y="4841230"/>
              <a:ext cx="8220967" cy="25392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Combina características de los lenguajes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compilados e interpretados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Ejemplos: Java, C#.</a:t>
              </a: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37E9C9A8-0185-8FA9-AD4B-ABE4F2AC6779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08" name="TextBox 35">
              <a:extLst>
                <a:ext uri="{FF2B5EF4-FFF2-40B4-BE49-F238E27FC236}">
                  <a16:creationId xmlns:a16="http://schemas.microsoft.com/office/drawing/2014/main" id="{C754D375-8724-4ABD-8F6B-C948D3668F08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HN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3</a:t>
              </a:r>
            </a:p>
          </p:txBody>
        </p:sp>
      </p:grpSp>
      <p:grpSp>
        <p:nvGrpSpPr>
          <p:cNvPr id="119" name="OaO">
            <a:extLst>
              <a:ext uri="{FF2B5EF4-FFF2-40B4-BE49-F238E27FC236}">
                <a16:creationId xmlns:a16="http://schemas.microsoft.com/office/drawing/2014/main" id="{E1949909-3C59-049B-7A64-13EF318BEC4D}"/>
              </a:ext>
            </a:extLst>
          </p:cNvPr>
          <p:cNvGrpSpPr/>
          <p:nvPr/>
        </p:nvGrpSpPr>
        <p:grpSpPr>
          <a:xfrm>
            <a:off x="7629798" y="4186535"/>
            <a:ext cx="9667602" cy="3145787"/>
            <a:chOff x="7854197" y="4234697"/>
            <a:chExt cx="9667602" cy="3145787"/>
          </a:xfrm>
        </p:grpSpPr>
        <p:sp>
          <p:nvSpPr>
            <p:cNvPr id="120" name="TextBox 8">
              <a:extLst>
                <a:ext uri="{FF2B5EF4-FFF2-40B4-BE49-F238E27FC236}">
                  <a16:creationId xmlns:a16="http://schemas.microsoft.com/office/drawing/2014/main" id="{927BC286-9C52-24C9-7D5A-919BBF378E0C}"/>
                </a:ext>
              </a:extLst>
            </p:cNvPr>
            <p:cNvSpPr txBox="1"/>
            <p:nvPr/>
          </p:nvSpPr>
          <p:spPr>
            <a:xfrm>
              <a:off x="8771631" y="4410672"/>
              <a:ext cx="8750168" cy="6544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Interpretados</a:t>
              </a:r>
            </a:p>
          </p:txBody>
        </p:sp>
        <p:sp>
          <p:nvSpPr>
            <p:cNvPr id="121" name="TextBox 11">
              <a:extLst>
                <a:ext uri="{FF2B5EF4-FFF2-40B4-BE49-F238E27FC236}">
                  <a16:creationId xmlns:a16="http://schemas.microsoft.com/office/drawing/2014/main" id="{FF6383F1-5107-3ECC-2DC8-06B8BD689BD4}"/>
                </a:ext>
              </a:extLst>
            </p:cNvPr>
            <p:cNvSpPr txBox="1"/>
            <p:nvPr/>
          </p:nvSpPr>
          <p:spPr>
            <a:xfrm>
              <a:off x="8771632" y="4841230"/>
              <a:ext cx="8220967" cy="25392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Requiere de un programa auxiliar llamado </a:t>
              </a:r>
              <a:r>
                <a:rPr lang="es-HN" sz="3600" b="1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intérprete</a:t>
              </a: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que traduce los comandos de los programas.</a:t>
              </a:r>
            </a:p>
            <a:p>
              <a:pPr algn="just">
                <a:lnSpc>
                  <a:spcPct val="120000"/>
                </a:lnSpc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s-HN" sz="3600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Ejemplos: Python, JavaScript, Ruby.</a:t>
              </a:r>
            </a:p>
            <a:p>
              <a:pPr marL="571500" indent="-5715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s-HN" sz="3600" noProof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ECF99261-2DF2-83F5-0AC0-7DEF75FCE34E}"/>
                </a:ext>
              </a:extLst>
            </p:cNvPr>
            <p:cNvSpPr/>
            <p:nvPr/>
          </p:nvSpPr>
          <p:spPr>
            <a:xfrm>
              <a:off x="7854197" y="4234697"/>
              <a:ext cx="749631" cy="749632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23" name="TextBox 35">
              <a:extLst>
                <a:ext uri="{FF2B5EF4-FFF2-40B4-BE49-F238E27FC236}">
                  <a16:creationId xmlns:a16="http://schemas.microsoft.com/office/drawing/2014/main" id="{AA93AEE8-26B1-96AD-90B6-D71B6DFF4B57}"/>
                </a:ext>
              </a:extLst>
            </p:cNvPr>
            <p:cNvSpPr txBox="1"/>
            <p:nvPr/>
          </p:nvSpPr>
          <p:spPr>
            <a:xfrm>
              <a:off x="7967006" y="4457700"/>
              <a:ext cx="529294" cy="7706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s-HN" sz="3600" b="1" spc="-100" noProof="0" dirty="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2</a:t>
              </a:r>
            </a:p>
          </p:txBody>
        </p:sp>
      </p:grpSp>
      <p:pic>
        <p:nvPicPr>
          <p:cNvPr id="2" name="com1" descr="Tipos de Lenguajes de programación | by Esteban Airaldo Clivati | Medium">
            <a:extLst>
              <a:ext uri="{FF2B5EF4-FFF2-40B4-BE49-F238E27FC236}">
                <a16:creationId xmlns:a16="http://schemas.microsoft.com/office/drawing/2014/main" id="{F6719081-5D28-7A5A-AC08-32D70735B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5"/>
          <a:stretch/>
        </p:blipFill>
        <p:spPr bwMode="auto">
          <a:xfrm>
            <a:off x="530689" y="464684"/>
            <a:ext cx="5799600" cy="49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m2" descr="Conceptos Basicos en Dev C ++ | PDF | C ++ | Puntero (Programación de  computadora)">
            <a:extLst>
              <a:ext uri="{FF2B5EF4-FFF2-40B4-BE49-F238E27FC236}">
                <a16:creationId xmlns:a16="http://schemas.microsoft.com/office/drawing/2014/main" id="{8D8B78E9-45EF-DF97-2515-39B988841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0" b="27559"/>
          <a:stretch/>
        </p:blipFill>
        <p:spPr bwMode="auto">
          <a:xfrm>
            <a:off x="523734" y="6304878"/>
            <a:ext cx="5799600" cy="348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int1" descr="Tipos de Lenguajes de programación | by Esteban Airaldo Clivati | Medium">
            <a:extLst>
              <a:ext uri="{FF2B5EF4-FFF2-40B4-BE49-F238E27FC236}">
                <a16:creationId xmlns:a16="http://schemas.microsoft.com/office/drawing/2014/main" id="{6F36C67B-565E-C772-5062-4088CB02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5"/>
          <a:stretch/>
        </p:blipFill>
        <p:spPr bwMode="auto">
          <a:xfrm>
            <a:off x="530689" y="464684"/>
            <a:ext cx="5799600" cy="49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int2" descr="Qué es un intérprete y qué es un compilador | KeepCoding">
            <a:extLst>
              <a:ext uri="{FF2B5EF4-FFF2-40B4-BE49-F238E27FC236}">
                <a16:creationId xmlns:a16="http://schemas.microsoft.com/office/drawing/2014/main" id="{09922B69-EBA4-A4FE-685B-214A0DED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33" y="6417151"/>
            <a:ext cx="5799600" cy="32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semi1" descr="Tipos de lenguajes de programación | EDteam">
            <a:extLst>
              <a:ext uri="{FF2B5EF4-FFF2-40B4-BE49-F238E27FC236}">
                <a16:creationId xmlns:a16="http://schemas.microsoft.com/office/drawing/2014/main" id="{90BFCCC6-E035-27AD-43F8-EE72407AA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5"/>
          <a:stretch/>
        </p:blipFill>
        <p:spPr bwMode="auto">
          <a:xfrm>
            <a:off x="530689" y="464684"/>
            <a:ext cx="5799600" cy="493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emi2" descr="Conviértete en un experto en programación con el curso de C# de CERO a  EXPERTO! - Facialix">
            <a:extLst>
              <a:ext uri="{FF2B5EF4-FFF2-40B4-BE49-F238E27FC236}">
                <a16:creationId xmlns:a16="http://schemas.microsoft.com/office/drawing/2014/main" id="{01AE9918-867C-1AB7-7B3F-ECF92FD2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32" y="6417150"/>
            <a:ext cx="5799600" cy="32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9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00156 -0.311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HN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1627592" cy="1882329"/>
            <a:chOff x="0" y="0"/>
            <a:chExt cx="15503456" cy="25097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03455" cy="2509773"/>
            </a:xfrm>
            <a:custGeom>
              <a:avLst/>
              <a:gdLst/>
              <a:ahLst/>
              <a:cxnLst/>
              <a:rect l="l" t="t" r="r" b="b"/>
              <a:pathLst>
                <a:path w="15503455" h="2509773">
                  <a:moveTo>
                    <a:pt x="0" y="0"/>
                  </a:moveTo>
                  <a:lnTo>
                    <a:pt x="15503455" y="0"/>
                  </a:lnTo>
                  <a:lnTo>
                    <a:pt x="15503455" y="2509773"/>
                  </a:lnTo>
                  <a:lnTo>
                    <a:pt x="0" y="2509773"/>
                  </a:lnTo>
                  <a:close/>
                </a:path>
              </a:pathLst>
            </a:custGeom>
            <a:solidFill>
              <a:srgbClr val="5E17EB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33350"/>
              <a:ext cx="15503456" cy="26431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7"/>
                </a:lnSpc>
              </a:pPr>
              <a:r>
                <a:rPr lang="es-HN" sz="6600" b="1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Lenguajes de Programación de Alto Nivel más Populares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532413"/>
            <a:ext cx="3544044" cy="590095"/>
            <a:chOff x="0" y="0"/>
            <a:chExt cx="4725392" cy="7867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5E17EB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spc="-97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Java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258843"/>
            <a:ext cx="10469435" cy="1814512"/>
            <a:chOff x="0" y="0"/>
            <a:chExt cx="13959247" cy="2419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59247" cy="2419350"/>
            </a:xfrm>
            <a:custGeom>
              <a:avLst/>
              <a:gdLst/>
              <a:ahLst/>
              <a:cxnLst/>
              <a:rect l="l" t="t" r="r" b="b"/>
              <a:pathLst>
                <a:path w="13959247" h="2419350">
                  <a:moveTo>
                    <a:pt x="0" y="0"/>
                  </a:moveTo>
                  <a:lnTo>
                    <a:pt x="13959247" y="0"/>
                  </a:lnTo>
                  <a:lnTo>
                    <a:pt x="1395924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52400"/>
              <a:ext cx="13959247" cy="257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 un lenguaje de programación de alto nivel, orientado a objetos, y diseñado para ser </a:t>
              </a:r>
              <a:r>
                <a:rPr lang="es-HN" sz="3600" b="1" spc="-49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portable y multiplataforma</a:t>
              </a:r>
              <a:r>
                <a:rPr lang="es-HN" sz="3600" spc="-49" noProof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6674198"/>
            <a:ext cx="3544044" cy="590095"/>
            <a:chOff x="0" y="0"/>
            <a:chExt cx="4725392" cy="7867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5E17EB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s-HN" sz="4400" b="1" spc="-97" noProof="0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JavaScript</a:t>
              </a:r>
              <a:endParaRPr lang="es-HN" sz="3200" b="1" spc="-97" noProof="0" dirty="0">
                <a:solidFill>
                  <a:srgbClr val="00206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400628"/>
            <a:ext cx="10469435" cy="1814512"/>
            <a:chOff x="0" y="0"/>
            <a:chExt cx="13959247" cy="24193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59247" cy="2419350"/>
            </a:xfrm>
            <a:custGeom>
              <a:avLst/>
              <a:gdLst/>
              <a:ahLst/>
              <a:cxnLst/>
              <a:rect l="l" t="t" r="r" b="b"/>
              <a:pathLst>
                <a:path w="13959247" h="2419350">
                  <a:moveTo>
                    <a:pt x="0" y="0"/>
                  </a:moveTo>
                  <a:lnTo>
                    <a:pt x="13959247" y="0"/>
                  </a:lnTo>
                  <a:lnTo>
                    <a:pt x="1395924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52400"/>
              <a:ext cx="13959247" cy="257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noProof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Es uno de los lenguajes de programación más populares y esenciales en el </a:t>
              </a:r>
              <a:r>
                <a:rPr lang="es-HN" sz="3600" b="1" spc="-49" noProof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desarrollo web</a:t>
              </a:r>
              <a:r>
                <a:rPr lang="es-HN" sz="3600" spc="-49" noProof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 Fue creado en 1995 por Brendan </a:t>
              </a:r>
              <a:r>
                <a:rPr lang="es-HN" sz="3600" spc="-49" noProof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Eich</a:t>
              </a:r>
              <a:r>
                <a:rPr lang="es-HN" sz="3600" spc="-49" noProof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38666" y="0"/>
            <a:ext cx="5249334" cy="10287000"/>
            <a:chOff x="0" y="0"/>
            <a:chExt cx="1382541" cy="2709333"/>
          </a:xfrm>
          <a:solidFill>
            <a:srgbClr val="002060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82541" cy="2709333"/>
            </a:xfrm>
            <a:custGeom>
              <a:avLst/>
              <a:gdLst/>
              <a:ahLst/>
              <a:cxnLst/>
              <a:rect l="l" t="t" r="r" b="b"/>
              <a:pathLst>
                <a:path w="1382541" h="2709333">
                  <a:moveTo>
                    <a:pt x="0" y="0"/>
                  </a:moveTo>
                  <a:lnTo>
                    <a:pt x="1382541" y="0"/>
                  </a:lnTo>
                  <a:lnTo>
                    <a:pt x="13825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52400"/>
              <a:ext cx="1382541" cy="2861733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8"/>
                </a:lnSpc>
              </a:pPr>
              <a:endParaRPr lang="es-HN" noProof="0"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386012" y="343641"/>
            <a:ext cx="4557606" cy="455760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es-HN" noProof="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83048" y="5382789"/>
            <a:ext cx="4560570" cy="45605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HN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HN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532413"/>
            <a:ext cx="3544044" cy="590095"/>
            <a:chOff x="0" y="0"/>
            <a:chExt cx="4725392" cy="786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000"/>
                </a:lnSpc>
              </a:pPr>
              <a:r>
                <a:rPr lang="es-HN" sz="4400" b="1" spc="-97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PHP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58843"/>
            <a:ext cx="10469435" cy="1930117"/>
            <a:chOff x="0" y="0"/>
            <a:chExt cx="13959247" cy="25734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59247" cy="2573489"/>
            </a:xfrm>
            <a:custGeom>
              <a:avLst/>
              <a:gdLst/>
              <a:ahLst/>
              <a:cxnLst/>
              <a:rect l="l" t="t" r="r" b="b"/>
              <a:pathLst>
                <a:path w="13959247" h="2573489">
                  <a:moveTo>
                    <a:pt x="0" y="0"/>
                  </a:moveTo>
                  <a:lnTo>
                    <a:pt x="13959247" y="0"/>
                  </a:lnTo>
                  <a:lnTo>
                    <a:pt x="13959247" y="2573489"/>
                  </a:lnTo>
                  <a:lnTo>
                    <a:pt x="0" y="25734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13959247" cy="27258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Es un lenguaje de programación de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código abierto 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ampliamente utilizado para el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desarrollo web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 Fue creado en 1994 por Rasmus Lerdorf.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674198"/>
            <a:ext cx="3544044" cy="590095"/>
            <a:chOff x="0" y="0"/>
            <a:chExt cx="4725392" cy="7867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000"/>
                </a:lnSpc>
              </a:pPr>
              <a:r>
                <a:rPr lang="es-HN" sz="4400" b="1" spc="-97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Visual Basic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400628"/>
            <a:ext cx="10469435" cy="1814512"/>
            <a:chOff x="0" y="0"/>
            <a:chExt cx="13959247" cy="24193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59247" cy="2419350"/>
            </a:xfrm>
            <a:custGeom>
              <a:avLst/>
              <a:gdLst/>
              <a:ahLst/>
              <a:cxnLst/>
              <a:rect l="l" t="t" r="r" b="b"/>
              <a:pathLst>
                <a:path w="13959247" h="2419350">
                  <a:moveTo>
                    <a:pt x="0" y="0"/>
                  </a:moveTo>
                  <a:lnTo>
                    <a:pt x="13959247" y="0"/>
                  </a:lnTo>
                  <a:lnTo>
                    <a:pt x="1395924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52400"/>
              <a:ext cx="13959247" cy="257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Es un lenguaje de programación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desarrollado por Microsoft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 Fue lanzado por primera vez en 1991 como parte de la familia de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lenguajes BASIC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627592" cy="1882329"/>
            <a:chOff x="0" y="0"/>
            <a:chExt cx="15503456" cy="25097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03455" cy="2509773"/>
            </a:xfrm>
            <a:custGeom>
              <a:avLst/>
              <a:gdLst/>
              <a:ahLst/>
              <a:cxnLst/>
              <a:rect l="l" t="t" r="r" b="b"/>
              <a:pathLst>
                <a:path w="15503455" h="2509773">
                  <a:moveTo>
                    <a:pt x="0" y="0"/>
                  </a:moveTo>
                  <a:lnTo>
                    <a:pt x="15503455" y="0"/>
                  </a:lnTo>
                  <a:lnTo>
                    <a:pt x="15503455" y="2509773"/>
                  </a:lnTo>
                  <a:lnTo>
                    <a:pt x="0" y="2509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15503456" cy="26431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7"/>
                </a:lnSpc>
              </a:pPr>
              <a:r>
                <a:rPr lang="es-HN" sz="6600" b="1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Lenguajes de Programación de Alto Nivel más Populares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38666" y="0"/>
            <a:ext cx="5249334" cy="10287000"/>
            <a:chOff x="0" y="0"/>
            <a:chExt cx="1382541" cy="2709333"/>
          </a:xfrm>
          <a:solidFill>
            <a:srgbClr val="002060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82541" cy="2709333"/>
            </a:xfrm>
            <a:custGeom>
              <a:avLst/>
              <a:gdLst/>
              <a:ahLst/>
              <a:cxnLst/>
              <a:rect l="l" t="t" r="r" b="b"/>
              <a:pathLst>
                <a:path w="1382541" h="2709333">
                  <a:moveTo>
                    <a:pt x="0" y="0"/>
                  </a:moveTo>
                  <a:lnTo>
                    <a:pt x="1382541" y="0"/>
                  </a:lnTo>
                  <a:lnTo>
                    <a:pt x="13825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52400"/>
              <a:ext cx="1382541" cy="2861733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8"/>
                </a:lnSpc>
              </a:pPr>
              <a:endParaRPr lang="es-HN" noProof="0" dirty="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386012" y="343641"/>
            <a:ext cx="4557606" cy="455760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4"/>
            <a:stretch>
              <a:fillRect l="-45465" r="-45465"/>
            </a:stretch>
          </a:blipFill>
        </p:spPr>
        <p:txBody>
          <a:bodyPr/>
          <a:lstStyle/>
          <a:p>
            <a:endParaRPr lang="es-HN" noProof="0" dirty="0"/>
          </a:p>
        </p:txBody>
      </p:sp>
      <p:sp>
        <p:nvSpPr>
          <p:cNvPr id="24" name="Freeform 24"/>
          <p:cNvSpPr/>
          <p:nvPr/>
        </p:nvSpPr>
        <p:spPr>
          <a:xfrm>
            <a:off x="13383048" y="5382789"/>
            <a:ext cx="4560570" cy="456057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HN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HN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532413"/>
            <a:ext cx="3544044" cy="590095"/>
            <a:chOff x="0" y="0"/>
            <a:chExt cx="4725392" cy="786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000"/>
                </a:lnSpc>
              </a:pPr>
              <a:r>
                <a:rPr lang="es-HN" sz="4400" b="1" spc="-97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Swift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58843"/>
            <a:ext cx="10469435" cy="1814512"/>
            <a:chOff x="0" y="0"/>
            <a:chExt cx="13959247" cy="24193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59247" cy="2419350"/>
            </a:xfrm>
            <a:custGeom>
              <a:avLst/>
              <a:gdLst/>
              <a:ahLst/>
              <a:cxnLst/>
              <a:rect l="l" t="t" r="r" b="b"/>
              <a:pathLst>
                <a:path w="13959247" h="2419350">
                  <a:moveTo>
                    <a:pt x="0" y="0"/>
                  </a:moveTo>
                  <a:lnTo>
                    <a:pt x="13959247" y="0"/>
                  </a:lnTo>
                  <a:lnTo>
                    <a:pt x="1395924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13959247" cy="257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Es un lenguaje de programación moderno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desarrollado por Apple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 Fue lanzado en 2014 para el desarrollo de aplicaciones de Apple.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674198"/>
            <a:ext cx="3544044" cy="590095"/>
            <a:chOff x="0" y="0"/>
            <a:chExt cx="4725392" cy="7867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000"/>
                </a:lnSpc>
              </a:pPr>
              <a:r>
                <a:rPr lang="es-HN" sz="4400" b="1" spc="-97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SQL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400628"/>
            <a:ext cx="10469435" cy="1814512"/>
            <a:chOff x="0" y="0"/>
            <a:chExt cx="13959247" cy="24193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59247" cy="2419350"/>
            </a:xfrm>
            <a:custGeom>
              <a:avLst/>
              <a:gdLst/>
              <a:ahLst/>
              <a:cxnLst/>
              <a:rect l="l" t="t" r="r" b="b"/>
              <a:pathLst>
                <a:path w="13959247" h="2419350">
                  <a:moveTo>
                    <a:pt x="0" y="0"/>
                  </a:moveTo>
                  <a:lnTo>
                    <a:pt x="13959247" y="0"/>
                  </a:lnTo>
                  <a:lnTo>
                    <a:pt x="1395924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52400"/>
              <a:ext cx="13959247" cy="257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SQL es un lenguaje de programación diseñado específicamente para administrar y manipular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bases de datos relacionales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627592" cy="1882329"/>
            <a:chOff x="0" y="0"/>
            <a:chExt cx="15503456" cy="25097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03455" cy="2509773"/>
            </a:xfrm>
            <a:custGeom>
              <a:avLst/>
              <a:gdLst/>
              <a:ahLst/>
              <a:cxnLst/>
              <a:rect l="l" t="t" r="r" b="b"/>
              <a:pathLst>
                <a:path w="15503455" h="2509773">
                  <a:moveTo>
                    <a:pt x="0" y="0"/>
                  </a:moveTo>
                  <a:lnTo>
                    <a:pt x="15503455" y="0"/>
                  </a:lnTo>
                  <a:lnTo>
                    <a:pt x="15503455" y="2509773"/>
                  </a:lnTo>
                  <a:lnTo>
                    <a:pt x="0" y="2509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15503456" cy="26431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7"/>
                </a:lnSpc>
              </a:pPr>
              <a:r>
                <a:rPr lang="es-HN" sz="6600" b="1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Lenguajes de Programación de Alto Nivel más Populares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38666" y="0"/>
            <a:ext cx="5249334" cy="10287000"/>
            <a:chOff x="0" y="0"/>
            <a:chExt cx="1382541" cy="2709333"/>
          </a:xfrm>
          <a:solidFill>
            <a:srgbClr val="002060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82541" cy="2709333"/>
            </a:xfrm>
            <a:custGeom>
              <a:avLst/>
              <a:gdLst/>
              <a:ahLst/>
              <a:cxnLst/>
              <a:rect l="l" t="t" r="r" b="b"/>
              <a:pathLst>
                <a:path w="1382541" h="2709333">
                  <a:moveTo>
                    <a:pt x="0" y="0"/>
                  </a:moveTo>
                  <a:lnTo>
                    <a:pt x="1382541" y="0"/>
                  </a:lnTo>
                  <a:lnTo>
                    <a:pt x="13825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52400"/>
              <a:ext cx="1382541" cy="2861733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8"/>
                </a:lnSpc>
              </a:pPr>
              <a:endParaRPr lang="es-HN" noProof="0"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386012" y="343641"/>
            <a:ext cx="4557606" cy="455760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4614" r="-52051"/>
              </a:stretch>
            </a:blipFill>
          </p:spPr>
          <p:txBody>
            <a:bodyPr/>
            <a:lstStyle/>
            <a:p>
              <a:endParaRPr lang="es-HN" noProof="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83048" y="5382789"/>
            <a:ext cx="4560570" cy="45605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5502" t="-15861" r="-74968" b="-2527"/>
              </a:stretch>
            </a:blipFill>
          </p:spPr>
          <p:txBody>
            <a:bodyPr/>
            <a:lstStyle/>
            <a:p>
              <a:endParaRPr lang="es-HN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HN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532413"/>
            <a:ext cx="3544044" cy="590095"/>
            <a:chOff x="0" y="0"/>
            <a:chExt cx="4725392" cy="786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000"/>
                </a:lnSpc>
              </a:pPr>
              <a:r>
                <a:rPr lang="es-419" sz="4400" b="1" spc="-97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R</a:t>
              </a:r>
              <a:r>
                <a:rPr lang="es-HN" sz="4400" b="1" spc="-97" dirty="0" err="1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ust</a:t>
              </a:r>
              <a:endParaRPr lang="es-HN" sz="4400" b="1" spc="-97" dirty="0">
                <a:solidFill>
                  <a:srgbClr val="002060"/>
                </a:solidFill>
                <a:latin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58843"/>
            <a:ext cx="10469435" cy="1814512"/>
            <a:chOff x="0" y="0"/>
            <a:chExt cx="13959247" cy="24193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59247" cy="2419350"/>
            </a:xfrm>
            <a:custGeom>
              <a:avLst/>
              <a:gdLst/>
              <a:ahLst/>
              <a:cxnLst/>
              <a:rect l="l" t="t" r="r" b="b"/>
              <a:pathLst>
                <a:path w="13959247" h="2419350">
                  <a:moveTo>
                    <a:pt x="0" y="0"/>
                  </a:moveTo>
                  <a:lnTo>
                    <a:pt x="13959247" y="0"/>
                  </a:lnTo>
                  <a:lnTo>
                    <a:pt x="1395924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13959247" cy="257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Fue desarrollado por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Mozilla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y destaca por su sistema de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gestión de memoria 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sin necesidad de un recolector de basura.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674198"/>
            <a:ext cx="3544044" cy="590095"/>
            <a:chOff x="0" y="0"/>
            <a:chExt cx="4725392" cy="7867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000"/>
                </a:lnSpc>
              </a:pPr>
              <a:r>
                <a:rPr lang="es-HN" sz="4400" b="1" spc="-97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C++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400628"/>
            <a:ext cx="10469435" cy="1814512"/>
            <a:chOff x="0" y="0"/>
            <a:chExt cx="13959247" cy="24193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59247" cy="2419350"/>
            </a:xfrm>
            <a:custGeom>
              <a:avLst/>
              <a:gdLst/>
              <a:ahLst/>
              <a:cxnLst/>
              <a:rect l="l" t="t" r="r" b="b"/>
              <a:pathLst>
                <a:path w="13959247" h="2419350">
                  <a:moveTo>
                    <a:pt x="0" y="0"/>
                  </a:moveTo>
                  <a:lnTo>
                    <a:pt x="13959247" y="0"/>
                  </a:lnTo>
                  <a:lnTo>
                    <a:pt x="1395924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52400"/>
              <a:ext cx="13959247" cy="257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Es una evolución de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que incorpora características de la programación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orientada a objetos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627592" cy="1882329"/>
            <a:chOff x="0" y="0"/>
            <a:chExt cx="15503456" cy="25097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03455" cy="2509773"/>
            </a:xfrm>
            <a:custGeom>
              <a:avLst/>
              <a:gdLst/>
              <a:ahLst/>
              <a:cxnLst/>
              <a:rect l="l" t="t" r="r" b="b"/>
              <a:pathLst>
                <a:path w="15503455" h="2509773">
                  <a:moveTo>
                    <a:pt x="0" y="0"/>
                  </a:moveTo>
                  <a:lnTo>
                    <a:pt x="15503455" y="0"/>
                  </a:lnTo>
                  <a:lnTo>
                    <a:pt x="15503455" y="2509773"/>
                  </a:lnTo>
                  <a:lnTo>
                    <a:pt x="0" y="2509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15503456" cy="26431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7"/>
                </a:lnSpc>
              </a:pPr>
              <a:r>
                <a:rPr lang="es-HN" sz="6600" b="1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Lenguajes de Programación de Alto Nivel más Populares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38666" y="0"/>
            <a:ext cx="5249334" cy="10287000"/>
            <a:chOff x="0" y="0"/>
            <a:chExt cx="1382541" cy="2709333"/>
          </a:xfrm>
          <a:solidFill>
            <a:srgbClr val="002060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82541" cy="2709333"/>
            </a:xfrm>
            <a:custGeom>
              <a:avLst/>
              <a:gdLst/>
              <a:ahLst/>
              <a:cxnLst/>
              <a:rect l="l" t="t" r="r" b="b"/>
              <a:pathLst>
                <a:path w="1382541" h="2709333">
                  <a:moveTo>
                    <a:pt x="0" y="0"/>
                  </a:moveTo>
                  <a:lnTo>
                    <a:pt x="1382541" y="0"/>
                  </a:lnTo>
                  <a:lnTo>
                    <a:pt x="13825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52400"/>
              <a:ext cx="1382541" cy="2861733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8"/>
                </a:lnSpc>
              </a:pPr>
              <a:endParaRPr lang="es-HN" noProof="0" dirty="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386012" y="343641"/>
            <a:ext cx="4557606" cy="455760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es-HN" noProof="0" dirty="0"/>
          </a:p>
        </p:txBody>
      </p:sp>
      <p:grpSp>
        <p:nvGrpSpPr>
          <p:cNvPr id="23" name="Group 23"/>
          <p:cNvGrpSpPr/>
          <p:nvPr/>
        </p:nvGrpSpPr>
        <p:grpSpPr>
          <a:xfrm>
            <a:off x="13383048" y="5382789"/>
            <a:ext cx="4560570" cy="45605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4486" t="-8720" r="-45566" b="-10009"/>
              </a:stretch>
            </a:blipFill>
          </p:spPr>
          <p:txBody>
            <a:bodyPr/>
            <a:lstStyle/>
            <a:p>
              <a:endParaRPr lang="es-HN" noProof="0" dirty="0"/>
            </a:p>
          </p:txBody>
        </p:sp>
      </p:grpSp>
      <p:pic>
        <p:nvPicPr>
          <p:cNvPr id="25" name="Picture 2" descr="undefined">
            <a:extLst>
              <a:ext uri="{FF2B5EF4-FFF2-40B4-BE49-F238E27FC236}">
                <a16:creationId xmlns:a16="http://schemas.microsoft.com/office/drawing/2014/main" id="{BE8112BD-13BE-F1F6-765F-1F0730B27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83048" y="342159"/>
            <a:ext cx="4560570" cy="456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HN" noProof="0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532413"/>
            <a:ext cx="3544044" cy="590095"/>
            <a:chOff x="0" y="0"/>
            <a:chExt cx="4725392" cy="786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000"/>
                </a:lnSpc>
              </a:pPr>
              <a:r>
                <a:rPr lang="es-HN" sz="4400" b="1" spc="-97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C#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258843"/>
            <a:ext cx="10469435" cy="1814512"/>
            <a:chOff x="0" y="0"/>
            <a:chExt cx="13959247" cy="24193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59247" cy="2419350"/>
            </a:xfrm>
            <a:custGeom>
              <a:avLst/>
              <a:gdLst/>
              <a:ahLst/>
              <a:cxnLst/>
              <a:rect l="l" t="t" r="r" b="b"/>
              <a:pathLst>
                <a:path w="13959247" h="2419350">
                  <a:moveTo>
                    <a:pt x="0" y="0"/>
                  </a:moveTo>
                  <a:lnTo>
                    <a:pt x="13959247" y="0"/>
                  </a:lnTo>
                  <a:lnTo>
                    <a:pt x="1395924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13959247" cy="257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Fue desarrollado por Microsoft como parte de su plataforma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.NET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 Combina la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potencia de C++ 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con una sintaxis más accesible.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674198"/>
            <a:ext cx="3544044" cy="590095"/>
            <a:chOff x="0" y="0"/>
            <a:chExt cx="4725392" cy="7867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786793"/>
            </a:xfrm>
            <a:custGeom>
              <a:avLst/>
              <a:gdLst/>
              <a:ahLst/>
              <a:cxnLst/>
              <a:rect l="l" t="t" r="r" b="b"/>
              <a:pathLst>
                <a:path w="4725392" h="786793">
                  <a:moveTo>
                    <a:pt x="0" y="0"/>
                  </a:moveTo>
                  <a:lnTo>
                    <a:pt x="4725392" y="0"/>
                  </a:lnTo>
                  <a:lnTo>
                    <a:pt x="4725392" y="786793"/>
                  </a:lnTo>
                  <a:lnTo>
                    <a:pt x="0" y="786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4725392" cy="8725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4000"/>
                </a:lnSpc>
              </a:pPr>
              <a:r>
                <a:rPr lang="es-HN" sz="4400" b="1" spc="-97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Python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400628"/>
            <a:ext cx="10469435" cy="1814512"/>
            <a:chOff x="0" y="0"/>
            <a:chExt cx="13959247" cy="24193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59247" cy="2419350"/>
            </a:xfrm>
            <a:custGeom>
              <a:avLst/>
              <a:gdLst/>
              <a:ahLst/>
              <a:cxnLst/>
              <a:rect l="l" t="t" r="r" b="b"/>
              <a:pathLst>
                <a:path w="13959247" h="2419350">
                  <a:moveTo>
                    <a:pt x="0" y="0"/>
                  </a:moveTo>
                  <a:lnTo>
                    <a:pt x="13959247" y="0"/>
                  </a:lnTo>
                  <a:lnTo>
                    <a:pt x="13959247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52400"/>
              <a:ext cx="13959247" cy="25717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ct val="120000"/>
                </a:lnSpc>
              </a:pP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Es un lenguaje de alto nivel, interpretado y fácil de aprender. Se ha vuelto popular debido a su </a:t>
              </a:r>
              <a:r>
                <a:rPr lang="es-HN" sz="3600" b="1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sintaxis sencilla</a:t>
              </a:r>
              <a:r>
                <a:rPr lang="es-HN" sz="3600" spc="-49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 y su amplia comunidad de desarrolladores.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627592" cy="1882329"/>
            <a:chOff x="0" y="0"/>
            <a:chExt cx="15503456" cy="25097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03455" cy="2509773"/>
            </a:xfrm>
            <a:custGeom>
              <a:avLst/>
              <a:gdLst/>
              <a:ahLst/>
              <a:cxnLst/>
              <a:rect l="l" t="t" r="r" b="b"/>
              <a:pathLst>
                <a:path w="15503455" h="2509773">
                  <a:moveTo>
                    <a:pt x="0" y="0"/>
                  </a:moveTo>
                  <a:lnTo>
                    <a:pt x="15503455" y="0"/>
                  </a:lnTo>
                  <a:lnTo>
                    <a:pt x="15503455" y="2509773"/>
                  </a:lnTo>
                  <a:lnTo>
                    <a:pt x="0" y="2509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15503456" cy="26431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7"/>
                </a:lnSpc>
              </a:pPr>
              <a:r>
                <a:rPr lang="es-HN" sz="6600" b="1" dirty="0">
                  <a:solidFill>
                    <a:srgbClr val="002060"/>
                  </a:solidFill>
                  <a:latin typeface="Arial Bold"/>
                  <a:cs typeface="Arial Bold"/>
                  <a:sym typeface="Arial Bold"/>
                </a:rPr>
                <a:t>Lenguajes de Programación de Alto Nivel más Populares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38666" y="0"/>
            <a:ext cx="5249334" cy="10287000"/>
            <a:chOff x="0" y="0"/>
            <a:chExt cx="1382541" cy="2709333"/>
          </a:xfrm>
          <a:solidFill>
            <a:srgbClr val="002060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82541" cy="2709333"/>
            </a:xfrm>
            <a:custGeom>
              <a:avLst/>
              <a:gdLst/>
              <a:ahLst/>
              <a:cxnLst/>
              <a:rect l="l" t="t" r="r" b="b"/>
              <a:pathLst>
                <a:path w="1382541" h="2709333">
                  <a:moveTo>
                    <a:pt x="0" y="0"/>
                  </a:moveTo>
                  <a:lnTo>
                    <a:pt x="1382541" y="0"/>
                  </a:lnTo>
                  <a:lnTo>
                    <a:pt x="1382541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s-HN" noProof="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52400"/>
              <a:ext cx="1382541" cy="2861733"/>
            </a:xfrm>
            <a:prstGeom prst="rect">
              <a:avLst/>
            </a:prstGeom>
            <a:grp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8"/>
                </a:lnSpc>
              </a:pPr>
              <a:endParaRPr lang="es-HN" noProof="0"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386012" y="343641"/>
            <a:ext cx="4557606" cy="455760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  <p:txBody>
            <a:bodyPr/>
            <a:lstStyle/>
            <a:p>
              <a:endParaRPr lang="es-HN" noProof="0" dirty="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83048" y="5382789"/>
            <a:ext cx="4560570" cy="456057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  <p:txBody>
            <a:bodyPr/>
            <a:lstStyle/>
            <a:p>
              <a:endParaRPr lang="es-HN" noProof="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729</Words>
  <Application>Microsoft Office PowerPoint</Application>
  <PresentationFormat>Personalizado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Arial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Anner Jair Reyes Tróchez</dc:title>
  <cp:lastModifiedBy>Josue Alejandro Montufar</cp:lastModifiedBy>
  <cp:revision>32</cp:revision>
  <dcterms:created xsi:type="dcterms:W3CDTF">2006-08-16T00:00:00Z</dcterms:created>
  <dcterms:modified xsi:type="dcterms:W3CDTF">2025-02-24T23:49:30Z</dcterms:modified>
  <dc:identifier>DAGfesHyDW8</dc:identifier>
</cp:coreProperties>
</file>